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sldIdLst>
    <p:sldId id="256" r:id="rId2"/>
    <p:sldId id="262" r:id="rId3"/>
    <p:sldId id="263" r:id="rId4"/>
    <p:sldId id="264" r:id="rId5"/>
    <p:sldId id="265" r:id="rId6"/>
    <p:sldId id="266" r:id="rId7"/>
    <p:sldId id="270" r:id="rId8"/>
    <p:sldId id="267" r:id="rId9"/>
    <p:sldId id="271" r:id="rId10"/>
    <p:sldId id="269" r:id="rId11"/>
    <p:sldId id="272" r:id="rId12"/>
  </p:sldIdLst>
  <p:sldSz cx="9144000" cy="6858000" type="screen4x3"/>
  <p:notesSz cx="6858000" cy="9144000"/>
  <p:custDataLst>
    <p:tags r:id="rId14"/>
  </p:custDataLst>
  <p:defaultTextStyle>
    <a:defPPr>
      <a:defRPr lang="en-US"/>
    </a:defPPr>
    <a:lvl1pPr algn="l" rtl="0" fontAlgn="base">
      <a:spcBef>
        <a:spcPct val="0"/>
      </a:spcBef>
      <a:spcAft>
        <a:spcPct val="0"/>
      </a:spcAft>
      <a:defRPr sz="2400" kern="1200">
        <a:solidFill>
          <a:srgbClr val="000000"/>
        </a:solidFill>
        <a:latin typeface="Arial" charset="0"/>
        <a:ea typeface="ヒラギノ角ゴ ProN W3" charset="-128"/>
        <a:cs typeface="+mn-cs"/>
        <a:sym typeface="Arial" charset="0"/>
      </a:defRPr>
    </a:lvl1pPr>
    <a:lvl2pPr marL="457200" algn="l" rtl="0" fontAlgn="base">
      <a:spcBef>
        <a:spcPct val="0"/>
      </a:spcBef>
      <a:spcAft>
        <a:spcPct val="0"/>
      </a:spcAft>
      <a:defRPr sz="2400" kern="1200">
        <a:solidFill>
          <a:srgbClr val="000000"/>
        </a:solidFill>
        <a:latin typeface="Arial" charset="0"/>
        <a:ea typeface="ヒラギノ角ゴ ProN W3" charset="-128"/>
        <a:cs typeface="+mn-cs"/>
        <a:sym typeface="Arial" charset="0"/>
      </a:defRPr>
    </a:lvl2pPr>
    <a:lvl3pPr marL="914400" algn="l" rtl="0" fontAlgn="base">
      <a:spcBef>
        <a:spcPct val="0"/>
      </a:spcBef>
      <a:spcAft>
        <a:spcPct val="0"/>
      </a:spcAft>
      <a:defRPr sz="2400" kern="1200">
        <a:solidFill>
          <a:srgbClr val="000000"/>
        </a:solidFill>
        <a:latin typeface="Arial" charset="0"/>
        <a:ea typeface="ヒラギノ角ゴ ProN W3" charset="-128"/>
        <a:cs typeface="+mn-cs"/>
        <a:sym typeface="Arial" charset="0"/>
      </a:defRPr>
    </a:lvl3pPr>
    <a:lvl4pPr marL="1371600" algn="l" rtl="0" fontAlgn="base">
      <a:spcBef>
        <a:spcPct val="0"/>
      </a:spcBef>
      <a:spcAft>
        <a:spcPct val="0"/>
      </a:spcAft>
      <a:defRPr sz="2400" kern="1200">
        <a:solidFill>
          <a:srgbClr val="000000"/>
        </a:solidFill>
        <a:latin typeface="Arial" charset="0"/>
        <a:ea typeface="ヒラギノ角ゴ ProN W3" charset="-128"/>
        <a:cs typeface="+mn-cs"/>
        <a:sym typeface="Arial" charset="0"/>
      </a:defRPr>
    </a:lvl4pPr>
    <a:lvl5pPr marL="1828800" algn="l" rtl="0" fontAlgn="base">
      <a:spcBef>
        <a:spcPct val="0"/>
      </a:spcBef>
      <a:spcAft>
        <a:spcPct val="0"/>
      </a:spcAft>
      <a:defRPr sz="2400" kern="1200">
        <a:solidFill>
          <a:srgbClr val="000000"/>
        </a:solidFill>
        <a:latin typeface="Arial" charset="0"/>
        <a:ea typeface="ヒラギノ角ゴ ProN W3" charset="-128"/>
        <a:cs typeface="+mn-cs"/>
        <a:sym typeface="Arial" charset="0"/>
      </a:defRPr>
    </a:lvl5pPr>
    <a:lvl6pPr marL="2286000" algn="l" defTabSz="914400" rtl="0" eaLnBrk="1" latinLnBrk="0" hangingPunct="1">
      <a:defRPr sz="2400" kern="1200">
        <a:solidFill>
          <a:srgbClr val="000000"/>
        </a:solidFill>
        <a:latin typeface="Arial" charset="0"/>
        <a:ea typeface="ヒラギノ角ゴ ProN W3" charset="-128"/>
        <a:cs typeface="+mn-cs"/>
        <a:sym typeface="Arial" charset="0"/>
      </a:defRPr>
    </a:lvl6pPr>
    <a:lvl7pPr marL="2743200" algn="l" defTabSz="914400" rtl="0" eaLnBrk="1" latinLnBrk="0" hangingPunct="1">
      <a:defRPr sz="2400" kern="1200">
        <a:solidFill>
          <a:srgbClr val="000000"/>
        </a:solidFill>
        <a:latin typeface="Arial" charset="0"/>
        <a:ea typeface="ヒラギノ角ゴ ProN W3" charset="-128"/>
        <a:cs typeface="+mn-cs"/>
        <a:sym typeface="Arial" charset="0"/>
      </a:defRPr>
    </a:lvl7pPr>
    <a:lvl8pPr marL="3200400" algn="l" defTabSz="914400" rtl="0" eaLnBrk="1" latinLnBrk="0" hangingPunct="1">
      <a:defRPr sz="2400" kern="1200">
        <a:solidFill>
          <a:srgbClr val="000000"/>
        </a:solidFill>
        <a:latin typeface="Arial" charset="0"/>
        <a:ea typeface="ヒラギノ角ゴ ProN W3" charset="-128"/>
        <a:cs typeface="+mn-cs"/>
        <a:sym typeface="Arial" charset="0"/>
      </a:defRPr>
    </a:lvl8pPr>
    <a:lvl9pPr marL="3657600" algn="l" defTabSz="914400" rtl="0" eaLnBrk="1" latinLnBrk="0" hangingPunct="1">
      <a:defRPr sz="2400" kern="1200">
        <a:solidFill>
          <a:srgbClr val="000000"/>
        </a:solidFill>
        <a:latin typeface="Arial" charset="0"/>
        <a:ea typeface="ヒラギノ角ゴ ProN W3" charset="-128"/>
        <a:cs typeface="+mn-cs"/>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26144"/>
    <a:srgbClr val="FF0066"/>
    <a:srgbClr val="6666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103" autoAdjust="0"/>
  </p:normalViewPr>
  <p:slideViewPr>
    <p:cSldViewPr>
      <p:cViewPr>
        <p:scale>
          <a:sx n="66" d="100"/>
          <a:sy n="66" d="100"/>
        </p:scale>
        <p:origin x="-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4098"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Rot="1" noChangeAspect="1" noChangeArrowheads="1" noTextEdit="1"/>
          </p:cNvSpPr>
          <p:nvPr>
            <p:ph type="sldImg"/>
          </p:nvPr>
        </p:nvSpPr>
        <p:spPr>
          <a:solidFill>
            <a:srgbClr val="FFFFFF"/>
          </a:solidFill>
          <a:ln/>
        </p:spPr>
      </p:sp>
      <p:sp>
        <p:nvSpPr>
          <p:cNvPr id="15362" name="Rectangle 2"/>
          <p:cNvSpPr>
            <a:spLocks noGrp="1" noChangeArrowheads="1"/>
          </p:cNvSpPr>
          <p:nvPr>
            <p:ph type="body" idx="1"/>
          </p:nvPr>
        </p:nvSpPr>
        <p:spPr>
          <a:noFill/>
          <a:ln/>
        </p:spPr>
        <p:txBody>
          <a:bodyPr/>
          <a:lstStyle/>
          <a:p>
            <a:pPr marL="39688" eaLnBrk="1" hangingPunct="1"/>
            <a:r>
              <a:rPr lang="en-US" smtClean="0">
                <a:solidFill>
                  <a:srgbClr val="000000"/>
                </a:solidFill>
                <a:latin typeface="Calibri" pitchFamily="34" charset="0"/>
                <a:ea typeface="ＭＳ Ｐゴシック"/>
                <a:sym typeface="Calibri" pitchFamily="34" charset="0"/>
              </a:rPr>
              <a:t>&lt;Welcome participants.&gt;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ln/>
        </p:spPr>
        <p:txBody>
          <a:bodyPr/>
          <a:lstStyle/>
          <a:p>
            <a:r>
              <a:rPr lang="en-US" smtClean="0">
                <a:ea typeface="ＭＳ Ｐゴシック"/>
              </a:rPr>
              <a:t>Why do students struggle?</a:t>
            </a:r>
          </a:p>
          <a:p>
            <a:r>
              <a:rPr lang="en-US" smtClean="0">
                <a:ea typeface="ＭＳ Ｐゴシック"/>
              </a:rPr>
              <a:t>What supports / strategies do you currently use for struggling students?</a:t>
            </a:r>
          </a:p>
          <a:p>
            <a:r>
              <a:rPr lang="en-US" smtClean="0">
                <a:ea typeface="ＭＳ Ｐゴシック"/>
              </a:rPr>
              <a:t>What challenges / concerns/ frustrations do you have in supporting struggling learners.?</a:t>
            </a:r>
          </a:p>
          <a:p>
            <a:endParaRPr lang="en-US" smtClean="0">
              <a:ea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a:defRPr/>
            </a:pPr>
            <a:r>
              <a:rPr lang="en-US" dirty="0" smtClean="0">
                <a:cs typeface="+mn-cs"/>
              </a:rPr>
              <a:t>Notes from related Plenary session:</a:t>
            </a:r>
          </a:p>
          <a:p>
            <a:pPr>
              <a:defRPr/>
            </a:pPr>
            <a:r>
              <a:rPr lang="en-US" dirty="0" smtClean="0">
                <a:cs typeface="+mn-cs"/>
              </a:rPr>
              <a:t>Focusing Attention:</a:t>
            </a:r>
          </a:p>
          <a:p>
            <a:pPr marL="171450" indent="-171450">
              <a:buFontTx/>
              <a:buChar char="-"/>
              <a:defRPr/>
            </a:pPr>
            <a:r>
              <a:rPr lang="en-US" dirty="0" smtClean="0">
                <a:cs typeface="+mn-cs"/>
              </a:rPr>
              <a:t>CLIPS directs students’ attention to aspects we believe are important (</a:t>
            </a:r>
            <a:r>
              <a:rPr lang="en-US" dirty="0" err="1" smtClean="0">
                <a:cs typeface="+mn-cs"/>
              </a:rPr>
              <a:t>eg</a:t>
            </a:r>
            <a:r>
              <a:rPr lang="en-US" dirty="0" smtClean="0">
                <a:cs typeface="+mn-cs"/>
              </a:rPr>
              <a:t>. Value of the constant with the number of tiles in the pattern that “stay the same” with the y-intercept)</a:t>
            </a:r>
          </a:p>
          <a:p>
            <a:pPr marL="171450" indent="-171450">
              <a:buFontTx/>
              <a:buChar char="-"/>
              <a:defRPr/>
            </a:pPr>
            <a:r>
              <a:rPr lang="en-US" dirty="0" smtClean="0">
                <a:cs typeface="+mn-cs"/>
              </a:rPr>
              <a:t>Narration  directs students’ attention to particular aspects of each task</a:t>
            </a:r>
          </a:p>
          <a:p>
            <a:pPr>
              <a:defRPr/>
            </a:pPr>
            <a:r>
              <a:rPr lang="en-US" dirty="0" smtClean="0">
                <a:cs typeface="+mn-cs"/>
              </a:rPr>
              <a:t>Dynamic Representations </a:t>
            </a:r>
          </a:p>
          <a:p>
            <a:pPr marL="171450" indent="-171450">
              <a:buFontTx/>
              <a:buChar char="-"/>
              <a:defRPr/>
            </a:pPr>
            <a:r>
              <a:rPr lang="en-US" dirty="0" smtClean="0">
                <a:cs typeface="+mn-cs"/>
              </a:rPr>
              <a:t>Students work with dynamic learning objects (</a:t>
            </a:r>
            <a:r>
              <a:rPr lang="en-US" dirty="0" err="1" smtClean="0">
                <a:cs typeface="+mn-cs"/>
              </a:rPr>
              <a:t>constructable</a:t>
            </a:r>
            <a:r>
              <a:rPr lang="en-US" dirty="0" smtClean="0">
                <a:cs typeface="+mn-cs"/>
              </a:rPr>
              <a:t>, </a:t>
            </a:r>
            <a:r>
              <a:rPr lang="en-US" dirty="0" err="1" smtClean="0">
                <a:cs typeface="+mn-cs"/>
              </a:rPr>
              <a:t>manipulable</a:t>
            </a:r>
            <a:r>
              <a:rPr lang="en-US" dirty="0" smtClean="0">
                <a:cs typeface="+mn-cs"/>
              </a:rPr>
              <a:t>, &amp; interactive)</a:t>
            </a:r>
          </a:p>
          <a:p>
            <a:pPr marL="171450" indent="-171450">
              <a:buFontTx/>
              <a:buChar char="-"/>
              <a:defRPr/>
            </a:pPr>
            <a:r>
              <a:rPr lang="en-US" dirty="0" smtClean="0">
                <a:cs typeface="+mn-cs"/>
              </a:rPr>
              <a:t>Provide an opportunity for students to construct an understanding rather than memorize rote facts</a:t>
            </a:r>
          </a:p>
          <a:p>
            <a:pPr marL="171450" indent="-171450">
              <a:buFontTx/>
              <a:buChar char="-"/>
              <a:defRPr/>
            </a:pPr>
            <a:r>
              <a:rPr lang="en-US" dirty="0" err="1" smtClean="0">
                <a:cs typeface="+mn-cs"/>
              </a:rPr>
              <a:t>Ubertool</a:t>
            </a:r>
            <a:r>
              <a:rPr lang="en-US" dirty="0" smtClean="0">
                <a:cs typeface="+mn-cs"/>
              </a:rPr>
              <a:t> “Exploring Different Representations”</a:t>
            </a:r>
          </a:p>
          <a:p>
            <a:pPr>
              <a:defRPr/>
            </a:pPr>
            <a:r>
              <a:rPr lang="en-US" dirty="0" smtClean="0">
                <a:cs typeface="+mn-cs"/>
              </a:rPr>
              <a:t>Practice</a:t>
            </a:r>
          </a:p>
          <a:p>
            <a:pPr marL="171450" indent="-171450">
              <a:buFontTx/>
              <a:buChar char="-"/>
              <a:defRPr/>
            </a:pPr>
            <a:r>
              <a:rPr lang="en-US" dirty="0" smtClean="0">
                <a:cs typeface="+mn-cs"/>
              </a:rPr>
              <a:t>Short activities (5 – 10 minutes each)</a:t>
            </a:r>
          </a:p>
          <a:p>
            <a:pPr marL="171450" indent="-171450">
              <a:buFontTx/>
              <a:buChar char="-"/>
              <a:defRPr/>
            </a:pPr>
            <a:r>
              <a:rPr lang="en-US" dirty="0" smtClean="0">
                <a:cs typeface="+mn-cs"/>
              </a:rPr>
              <a:t>Sequence of activities is thoughtfully planned to build in small steps</a:t>
            </a:r>
          </a:p>
          <a:p>
            <a:pPr marL="171450" indent="-171450">
              <a:buFontTx/>
              <a:buChar char="-"/>
              <a:defRPr/>
            </a:pPr>
            <a:r>
              <a:rPr lang="en-US" dirty="0" smtClean="0">
                <a:cs typeface="+mn-cs"/>
              </a:rPr>
              <a:t>Interactive activities, can be replayed as often as desired</a:t>
            </a:r>
          </a:p>
          <a:p>
            <a:pPr marL="171450" indent="-171450">
              <a:buFontTx/>
              <a:buChar char="-"/>
              <a:defRPr/>
            </a:pPr>
            <a:r>
              <a:rPr lang="en-US" dirty="0" smtClean="0">
                <a:cs typeface="+mn-cs"/>
              </a:rPr>
              <a:t>Games ~ opportunities to practice</a:t>
            </a:r>
          </a:p>
          <a:p>
            <a:pPr>
              <a:defRPr/>
            </a:pPr>
            <a:r>
              <a:rPr lang="en-US" dirty="0" smtClean="0">
                <a:cs typeface="+mn-cs"/>
              </a:rPr>
              <a:t>Modeling with Representative Examples</a:t>
            </a:r>
          </a:p>
          <a:p>
            <a:pPr marL="171450" indent="-171450">
              <a:buFontTx/>
              <a:buChar char="-"/>
              <a:defRPr/>
            </a:pPr>
            <a:r>
              <a:rPr lang="en-US" dirty="0" smtClean="0">
                <a:cs typeface="+mn-cs"/>
              </a:rPr>
              <a:t>Concepts introduced through Minds On activities</a:t>
            </a:r>
          </a:p>
          <a:p>
            <a:pPr marL="171450" indent="-171450">
              <a:buFontTx/>
              <a:buChar char="-"/>
              <a:defRPr/>
            </a:pPr>
            <a:r>
              <a:rPr lang="en-US" dirty="0" smtClean="0">
                <a:cs typeface="+mn-cs"/>
              </a:rPr>
              <a:t>Connections between representations are explicitly explored</a:t>
            </a:r>
          </a:p>
          <a:p>
            <a:pPr marL="171450" indent="-171450">
              <a:buFontTx/>
              <a:buChar char="-"/>
              <a:defRPr/>
            </a:pPr>
            <a:r>
              <a:rPr lang="en-US" dirty="0" smtClean="0">
                <a:cs typeface="+mn-cs"/>
              </a:rPr>
              <a:t>Chance to practice new skill, action activity</a:t>
            </a:r>
          </a:p>
          <a:p>
            <a:pPr marL="171450" indent="-171450">
              <a:buFontTx/>
              <a:buChar char="-"/>
              <a:defRPr/>
            </a:pPr>
            <a:r>
              <a:rPr lang="en-US" dirty="0" smtClean="0">
                <a:cs typeface="+mn-cs"/>
              </a:rPr>
              <a:t>Self assessment of learning using “Check you understanding” Activities</a:t>
            </a:r>
          </a:p>
          <a:p>
            <a:pPr>
              <a:defRPr/>
            </a:pPr>
            <a:r>
              <a:rPr lang="en-US" dirty="0" smtClean="0">
                <a:cs typeface="+mn-cs"/>
              </a:rPr>
              <a:t>Feedback</a:t>
            </a:r>
          </a:p>
          <a:p>
            <a:pPr marL="171450" indent="-171450">
              <a:buFontTx/>
              <a:buChar char="-"/>
              <a:defRPr/>
            </a:pPr>
            <a:r>
              <a:rPr lang="en-US" dirty="0" err="1" smtClean="0">
                <a:cs typeface="+mn-cs"/>
              </a:rPr>
              <a:t>Scaffolded</a:t>
            </a:r>
            <a:r>
              <a:rPr lang="en-US" dirty="0" smtClean="0">
                <a:cs typeface="+mn-cs"/>
              </a:rPr>
              <a:t> based on values entered and number of attempts</a:t>
            </a:r>
          </a:p>
          <a:p>
            <a:pPr marL="171450" indent="-171450">
              <a:buFontTx/>
              <a:buChar char="-"/>
              <a:defRPr/>
            </a:pPr>
            <a:endParaRPr lang="en-US" dirty="0" smtClean="0">
              <a:cs typeface="+mn-cs"/>
            </a:endParaRPr>
          </a:p>
          <a:p>
            <a:pPr marL="171450" indent="-171450">
              <a:buFontTx/>
              <a:buChar char="-"/>
              <a:defRPr/>
            </a:pPr>
            <a:endParaRPr lang="en-US" dirty="0" smtClean="0">
              <a:cs typeface="+mn-cs"/>
            </a:endParaRPr>
          </a:p>
          <a:p>
            <a:pPr>
              <a:defRPr/>
            </a:pPr>
            <a:endParaRPr lang="en-US" dirty="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sz="1600" b="1" dirty="0" smtClean="0">
                <a:cs typeface="+mn-cs"/>
              </a:rPr>
              <a:t>Warning:</a:t>
            </a:r>
          </a:p>
          <a:p>
            <a:pPr>
              <a:defRPr/>
            </a:pPr>
            <a:endParaRPr lang="en-US" dirty="0" smtClean="0">
              <a:cs typeface="+mn-cs"/>
            </a:endParaRPr>
          </a:p>
          <a:p>
            <a:pPr>
              <a:defRPr/>
            </a:pPr>
            <a:r>
              <a:rPr lang="en-US" dirty="0" smtClean="0">
                <a:cs typeface="+mn-cs"/>
              </a:rPr>
              <a:t>The memory sticks were copied from a Mac machine.  If you have a PC, you will see two copies of all the files, one looks paler than the other.  This pale version does not function and can be deleted from your memory stick.</a:t>
            </a:r>
          </a:p>
          <a:p>
            <a:pPr>
              <a:defRPr/>
            </a:pPr>
            <a:endParaRPr lang="en-US" dirty="0" smtClean="0">
              <a:cs typeface="+mn-cs"/>
            </a:endParaRPr>
          </a:p>
          <a:p>
            <a:pPr>
              <a:defRPr/>
            </a:pPr>
            <a:r>
              <a:rPr lang="en-US" dirty="0" smtClean="0">
                <a:cs typeface="+mn-cs"/>
              </a:rPr>
              <a:t>Running CLIPS from the memory stick did not work well for me… took forever to load, never actually did.</a:t>
            </a:r>
          </a:p>
          <a:p>
            <a:pPr>
              <a:defRPr/>
            </a:pPr>
            <a:endParaRPr lang="en-US" dirty="0" smtClean="0">
              <a:cs typeface="+mn-cs"/>
            </a:endParaRPr>
          </a:p>
          <a:p>
            <a:pPr>
              <a:defRPr/>
            </a:pPr>
            <a:r>
              <a:rPr lang="en-US" dirty="0" smtClean="0">
                <a:cs typeface="+mn-cs"/>
              </a:rPr>
              <a:t>So, I would suggest you copy the CLIPS folder to your desktop.</a:t>
            </a:r>
          </a:p>
          <a:p>
            <a:pPr>
              <a:defRPr/>
            </a:pPr>
            <a:endParaRPr lang="en-US" dirty="0" smtClean="0">
              <a:cs typeface="+mn-cs"/>
            </a:endParaRPr>
          </a:p>
          <a:p>
            <a:pPr>
              <a:defRPr/>
            </a:pPr>
            <a:r>
              <a:rPr lang="en-US" dirty="0" smtClean="0">
                <a:cs typeface="+mn-cs"/>
              </a:rPr>
              <a:t>Two annoying “</a:t>
            </a:r>
            <a:r>
              <a:rPr lang="en-US" dirty="0" err="1" smtClean="0">
                <a:cs typeface="+mn-cs"/>
              </a:rPr>
              <a:t>flashisms</a:t>
            </a:r>
            <a:r>
              <a:rPr lang="en-US" dirty="0" smtClean="0">
                <a:cs typeface="+mn-cs"/>
              </a:rPr>
              <a:t>” that you may need to learn to deal with</a:t>
            </a:r>
          </a:p>
          <a:p>
            <a:pPr>
              <a:defRPr/>
            </a:pPr>
            <a:endParaRPr lang="en-US" dirty="0" smtClean="0">
              <a:cs typeface="+mn-cs"/>
            </a:endParaRPr>
          </a:p>
          <a:p>
            <a:pPr marL="228600" indent="-228600">
              <a:buFontTx/>
              <a:buAutoNum type="arabicParenR"/>
              <a:defRPr/>
            </a:pPr>
            <a:r>
              <a:rPr lang="en-US" dirty="0" smtClean="0">
                <a:cs typeface="+mn-cs"/>
              </a:rPr>
              <a:t>You may have to allow </a:t>
            </a:r>
            <a:r>
              <a:rPr lang="en-US" dirty="0" err="1" smtClean="0">
                <a:cs typeface="+mn-cs"/>
              </a:rPr>
              <a:t>ActivX</a:t>
            </a:r>
            <a:r>
              <a:rPr lang="en-US" dirty="0" smtClean="0">
                <a:cs typeface="+mn-cs"/>
              </a:rPr>
              <a:t> controllers on your computer</a:t>
            </a:r>
          </a:p>
          <a:p>
            <a:pPr marL="228600" indent="-228600">
              <a:buFontTx/>
              <a:buAutoNum type="arabicParenR"/>
              <a:defRPr/>
            </a:pPr>
            <a:r>
              <a:rPr lang="en-US" dirty="0" smtClean="0">
                <a:cs typeface="+mn-cs"/>
              </a:rPr>
              <a:t>Flash needs to have  list of “safe” places to run files from….if you get a warning about a dangerous operation.. You must click on settings… and allow flash to run </a:t>
            </a:r>
            <a:r>
              <a:rPr lang="en-US" dirty="0" err="1" smtClean="0">
                <a:cs typeface="+mn-cs"/>
              </a:rPr>
              <a:t>swf</a:t>
            </a:r>
            <a:r>
              <a:rPr lang="en-US" dirty="0" smtClean="0">
                <a:cs typeface="+mn-cs"/>
              </a:rPr>
              <a:t> files from a location on your computer.</a:t>
            </a:r>
          </a:p>
          <a:p>
            <a:pPr>
              <a:defRPr/>
            </a:pPr>
            <a:endParaRPr lang="en-US" dirty="0" smtClean="0">
              <a:cs typeface="+mn-cs"/>
            </a:endParaRPr>
          </a:p>
          <a:p>
            <a:pPr>
              <a:defRPr/>
            </a:pPr>
            <a:r>
              <a:rPr lang="en-US" dirty="0" smtClean="0">
                <a:cs typeface="+mn-cs"/>
              </a:rPr>
              <a:t>Flash Player settings manager</a:t>
            </a:r>
          </a:p>
          <a:p>
            <a:pPr>
              <a:defRPr/>
            </a:pPr>
            <a:r>
              <a:rPr lang="en-US" dirty="0" smtClean="0">
                <a:cs typeface="+mn-cs"/>
              </a:rPr>
              <a:t>“Advanced”  tab-&gt;  Trusted location settings -&gt; Add</a:t>
            </a:r>
          </a:p>
          <a:p>
            <a:pPr>
              <a:defRPr/>
            </a:pPr>
            <a:r>
              <a:rPr lang="en-US" dirty="0" smtClean="0">
                <a:cs typeface="+mn-cs"/>
              </a:rPr>
              <a:t>Add the folder CLIPs from wherever you have copied it.</a:t>
            </a:r>
          </a:p>
          <a:p>
            <a:pPr>
              <a:defRPr/>
            </a:pPr>
            <a:endParaRPr lang="en-US" dirty="0" smtClean="0">
              <a:cs typeface="+mn-cs"/>
            </a:endParaRPr>
          </a:p>
          <a:p>
            <a:pPr>
              <a:defRPr/>
            </a:pPr>
            <a:endParaRPr lang="en-US" dirty="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p:spPr>
        <p:txBody>
          <a:bodyPr/>
          <a:lstStyle/>
          <a:p>
            <a:r>
              <a:rPr lang="en-US" smtClean="0">
                <a:ea typeface="ＭＳ Ｐゴシック"/>
              </a:rPr>
              <a:t>At this point, minimize the ppt and open the “Exploring Different Reps” tool yourself.  </a:t>
            </a:r>
          </a:p>
          <a:p>
            <a:r>
              <a:rPr lang="en-US" smtClean="0">
                <a:ea typeface="ＭＳ Ｐゴシック"/>
              </a:rPr>
              <a:t>Proceed with the demonstration as outlined in the MATCH template.</a:t>
            </a:r>
          </a:p>
          <a:p>
            <a:endParaRPr lang="en-US" smtClean="0">
              <a:ea typeface="ＭＳ Ｐゴシック"/>
            </a:endParaRPr>
          </a:p>
          <a:p>
            <a:r>
              <a:rPr lang="en-US" smtClean="0">
                <a:ea typeface="ＭＳ Ｐゴシック"/>
              </a:rPr>
              <a:t>If for some reason, the internet is not cooperating, it is possible to run this activity by opening the file directly from your memory stick.</a:t>
            </a:r>
          </a:p>
          <a:p>
            <a:endParaRPr lang="en-US" smtClean="0">
              <a:ea typeface="ＭＳ Ｐゴシック"/>
            </a:endParaRPr>
          </a:p>
          <a:p>
            <a:r>
              <a:rPr lang="en-US" smtClean="0">
                <a:ea typeface="ＭＳ Ｐゴシック"/>
              </a:rPr>
              <a:t>To find it, follow the indicated series of folders… then double click on the indicated swf file……</a:t>
            </a:r>
          </a:p>
          <a:p>
            <a:r>
              <a:rPr lang="en-US" smtClean="0">
                <a:ea typeface="ＭＳ Ｐゴシック"/>
              </a:rPr>
              <a:t>CLIPS /lib /CL004_LinearGrowingPatterns/CL004_Resources/CL004_DiffReps.swf</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ln/>
          <a:extLst>
            <a:ext uri="{909E8E84-426E-40DD-AFC4-6F175D3DCCD1}"/>
            <a:ext uri="{91240B29-F687-4F45-9708-019B960494DF}"/>
          </a:extLst>
        </p:spPr>
        <p:txBody>
          <a:bodyPr/>
          <a:lstStyle/>
          <a:p>
            <a:pPr marL="171450" indent="-171450">
              <a:buFontTx/>
              <a:buChar char="•"/>
              <a:defRPr/>
            </a:pPr>
            <a:r>
              <a:rPr lang="en-US" dirty="0" smtClean="0">
                <a:latin typeface="Arial" pitchFamily="34" charset="0"/>
                <a:ea typeface="ＭＳ Ｐゴシック" charset="-128"/>
                <a:cs typeface="+mn-cs"/>
              </a:rPr>
              <a:t>To access the Integer tools that are in development:</a:t>
            </a:r>
          </a:p>
          <a:p>
            <a:pPr marL="171450" indent="-171450">
              <a:buFontTx/>
              <a:buChar char="•"/>
              <a:defRPr/>
            </a:pPr>
            <a:r>
              <a:rPr lang="en-US" dirty="0" smtClean="0">
                <a:latin typeface="Arial" pitchFamily="34" charset="0"/>
                <a:ea typeface="ＭＳ Ｐゴシック" charset="-128"/>
                <a:cs typeface="+mn-cs"/>
              </a:rPr>
              <a:t>On the Math </a:t>
            </a:r>
            <a:r>
              <a:rPr lang="en-US" dirty="0" err="1" smtClean="0">
                <a:latin typeface="Arial" pitchFamily="34" charset="0"/>
                <a:ea typeface="ＭＳ Ｐゴシック" charset="-128"/>
                <a:cs typeface="+mn-cs"/>
              </a:rPr>
              <a:t>Camppp</a:t>
            </a:r>
            <a:r>
              <a:rPr lang="en-US" dirty="0" smtClean="0">
                <a:latin typeface="Arial" pitchFamily="34" charset="0"/>
                <a:ea typeface="ＭＳ Ｐゴシック" charset="-128"/>
                <a:cs typeface="+mn-cs"/>
              </a:rPr>
              <a:t> memory stick, go to the Tools folder inside the CLIPS folder</a:t>
            </a:r>
          </a:p>
          <a:p>
            <a:pPr marL="171450" indent="-171450">
              <a:buFontTx/>
              <a:buChar char="•"/>
              <a:defRPr/>
            </a:pPr>
            <a:r>
              <a:rPr lang="en-US" dirty="0" smtClean="0">
                <a:latin typeface="Arial" pitchFamily="34" charset="0"/>
                <a:ea typeface="ＭＳ Ｐゴシック" charset="-128"/>
                <a:cs typeface="+mn-cs"/>
              </a:rPr>
              <a:t>Double click on the file called “ CLIPS_ToolsDevPod.swf”</a:t>
            </a:r>
          </a:p>
          <a:p>
            <a:pPr marL="171450" indent="-171450">
              <a:buFontTx/>
              <a:buChar char="•"/>
              <a:defRPr/>
            </a:pPr>
            <a:r>
              <a:rPr lang="en-US" dirty="0" smtClean="0">
                <a:latin typeface="Arial" pitchFamily="34" charset="0"/>
                <a:ea typeface="ＭＳ Ｐゴシック" charset="-128"/>
                <a:cs typeface="+mn-cs"/>
              </a:rPr>
              <a:t>This version contains some of the Integer tools which are still in early development stages.  For some reason, it does not contain some of the fraction tools that are available on line.</a:t>
            </a:r>
          </a:p>
          <a:p>
            <a:pPr>
              <a:defRPr/>
            </a:pPr>
            <a:endParaRPr lang="en-US" dirty="0" smtClean="0">
              <a:latin typeface="Arial" pitchFamily="34" charset="0"/>
              <a:ea typeface="ＭＳ Ｐゴシック" charset="-128"/>
              <a:cs typeface="+mn-cs"/>
            </a:endParaRPr>
          </a:p>
          <a:p>
            <a:pPr>
              <a:defRPr/>
            </a:pPr>
            <a:r>
              <a:rPr lang="en-US" dirty="0" smtClean="0">
                <a:latin typeface="Arial" pitchFamily="34" charset="0"/>
                <a:ea typeface="ＭＳ Ｐゴシック" charset="-128"/>
                <a:cs typeface="+mn-cs"/>
              </a:rPr>
              <a:t>Encourage participants to model the same question </a:t>
            </a:r>
            <a:r>
              <a:rPr lang="en-US" smtClean="0">
                <a:latin typeface="Arial" pitchFamily="34" charset="0"/>
                <a:ea typeface="ＭＳ Ｐゴシック" charset="-128"/>
                <a:cs typeface="+mn-cs"/>
              </a:rPr>
              <a:t>using different tools.</a:t>
            </a:r>
            <a:endParaRPr lang="en-US" dirty="0" smtClean="0">
              <a:latin typeface="Arial" pitchFamily="34" charset="0"/>
              <a:ea typeface="ＭＳ Ｐゴシック" charset="-128"/>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p:spPr>
        <p:txBody>
          <a:bodyPr/>
          <a:lstStyle/>
          <a:p>
            <a:r>
              <a:rPr lang="en-US" smtClean="0">
                <a:ea typeface="ＭＳ Ｐゴシック"/>
              </a:rPr>
              <a:t>Even if you are not able to use the actual CLIPS activities, how might you incorporate some of the features that research has found makes them effective?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r>
              <a:rPr lang="en-US" smtClean="0">
                <a:ea typeface="ＭＳ Ｐゴシック"/>
              </a:rPr>
              <a:t>Even if you are not able to use the actual CLIPS activities, how might you incorporate some of the features that research has found makes them effective?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9565DC3-8EA1-4CB5-9FFE-6C4C1B883863}"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5A48700-3210-476F-B85D-200740DE7582}"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FC74378A-692A-4A52-8944-3D891977EDB4}"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15A78195-4581-4BAB-A22B-421D1AC8A1DB}"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28466859-67F5-46FD-8794-975436F51D5D}"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634D885B-C60D-4674-B774-CF22647D1AB1}"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06E22BB0-D4CD-460A-9386-5C9AC484B798}"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FA1B1DA9-344B-486E-BFBB-B856700CCAB3}"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7A64666A-448F-465C-9806-4E43EE450843}"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C5042FC5-29DE-46E3-9255-0F96CFC5076E}"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2533EF9F-3002-41F4-A6E5-B4ADDAD0C640}"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w="9525">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w="9525">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pic>
        <p:nvPicPr>
          <p:cNvPr id="1028" name="Picture 1"/>
          <p:cNvPicPr>
            <a:picLocks noChangeArrowheads="1"/>
          </p:cNvPicPr>
          <p:nvPr userDrawn="1"/>
        </p:nvPicPr>
        <p:blipFill>
          <a:blip r:embed="rId13"/>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eaLnBrk="1" hangingPunct="1">
              <a:defRPr sz="1400">
                <a:solidFill>
                  <a:schemeClr val="tx1"/>
                </a:solidFill>
                <a:latin typeface="Arial" pitchFamily="34" charset="0"/>
                <a:ea typeface="ヒラギノ角ゴ ProN W3" charset="-128"/>
                <a:cs typeface="Arial" pitchFamily="34" charset="0"/>
                <a:sym typeface="Arial" pitchFamily="34" charset="0"/>
              </a:defRPr>
            </a:lvl1pPr>
            <a:lvl2pPr marL="742950" indent="-285750" eaLnBrk="0" hangingPunct="0">
              <a:defRPr sz="2400">
                <a:solidFill>
                  <a:srgbClr val="000000"/>
                </a:solidFill>
                <a:latin typeface="Arial" pitchFamily="34" charset="0"/>
                <a:ea typeface="ヒラギノ角ゴ ProN W3" charset="-128"/>
                <a:sym typeface="Arial" pitchFamily="34" charset="0"/>
              </a:defRPr>
            </a:lvl2pPr>
            <a:lvl3pPr marL="1143000" indent="-228600" eaLnBrk="0" hangingPunct="0">
              <a:defRPr sz="2400">
                <a:solidFill>
                  <a:srgbClr val="000000"/>
                </a:solidFill>
                <a:latin typeface="Arial" pitchFamily="34" charset="0"/>
                <a:ea typeface="ヒラギノ角ゴ ProN W3" charset="-128"/>
                <a:sym typeface="Arial" pitchFamily="34" charset="0"/>
              </a:defRPr>
            </a:lvl3pPr>
            <a:lvl4pPr marL="1600200" indent="-228600" eaLnBrk="0" hangingPunct="0">
              <a:defRPr sz="2400">
                <a:solidFill>
                  <a:srgbClr val="000000"/>
                </a:solidFill>
                <a:latin typeface="Arial" pitchFamily="34" charset="0"/>
                <a:ea typeface="ヒラギノ角ゴ ProN W3" charset="-128"/>
                <a:sym typeface="Arial" pitchFamily="34" charset="0"/>
              </a:defRPr>
            </a:lvl4pPr>
            <a:lvl5pPr marL="2057400" indent="-228600" eaLnBrk="0" hangingPunct="0">
              <a:defRPr sz="2400">
                <a:solidFill>
                  <a:srgbClr val="000000"/>
                </a:solidFill>
                <a:latin typeface="Arial" pitchFamily="34" charset="0"/>
                <a:ea typeface="ヒラギノ角ゴ ProN W3" charset="-128"/>
                <a:sym typeface="Arial" pitchFamily="34" charset="0"/>
              </a:defRPr>
            </a:lvl5pPr>
            <a:lvl6pPr marL="25146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6pPr>
            <a:lvl7pPr marL="29718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7pPr>
            <a:lvl8pPr marL="34290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8pPr>
            <a:lvl9pPr marL="3886200" indent="-228600" eaLnBrk="0" fontAlgn="base" hangingPunct="0">
              <a:spcBef>
                <a:spcPct val="0"/>
              </a:spcBef>
              <a:spcAft>
                <a:spcPct val="0"/>
              </a:spcAft>
              <a:defRPr sz="2400">
                <a:solidFill>
                  <a:srgbClr val="000000"/>
                </a:solidFill>
                <a:latin typeface="Arial" pitchFamily="34" charset="0"/>
                <a:ea typeface="ヒラギノ角ゴ ProN W3" charset="-128"/>
                <a:sym typeface="Arial" pitchFamily="34" charset="0"/>
              </a:defRPr>
            </a:lvl9pPr>
          </a:lstStyle>
          <a:p>
            <a:pPr>
              <a:defRPr/>
            </a:pPr>
            <a:fld id="{3512AB94-B48D-400D-8B28-399665F98299}" type="slidenum">
              <a:rPr lang="en-US"/>
              <a:pPr>
                <a:defRPr/>
              </a:pPr>
              <a:t>‹#›</a:t>
            </a:fld>
            <a:endParaRPr lang="en-US"/>
          </a:p>
        </p:txBody>
      </p:sp>
      <p:pic>
        <p:nvPicPr>
          <p:cNvPr id="1030" name="Picture 2"/>
          <p:cNvPicPr>
            <a:picLocks noChangeArrowheads="1"/>
          </p:cNvPicPr>
          <p:nvPr userDrawn="1"/>
        </p:nvPicPr>
        <p:blipFill>
          <a:blip r:embed="rId14"/>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charset="0"/>
        <a:buChar char="•"/>
        <a:defRPr sz="3200">
          <a:solidFill>
            <a:schemeClr val="tx1"/>
          </a:solidFill>
          <a:latin typeface="+mn-lt"/>
          <a:ea typeface="+mn-ea"/>
          <a:cs typeface="+mn-cs"/>
          <a:sym typeface="Arial" charset="0"/>
        </a:defRPr>
      </a:lvl1pPr>
      <a:lvl2pPr marL="731838" indent="-285750" algn="l" rtl="0" eaLnBrk="0" fontAlgn="base" hangingPunct="0">
        <a:spcBef>
          <a:spcPts val="600"/>
        </a:spcBef>
        <a:spcAft>
          <a:spcPct val="0"/>
        </a:spcAft>
        <a:buSzPct val="100000"/>
        <a:buFont typeface="Arial"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charset="0"/>
        <a:buChar char="•"/>
        <a:defRPr sz="2400">
          <a:solidFill>
            <a:schemeClr val="tx1"/>
          </a:solidFill>
          <a:latin typeface="+mn-lt"/>
          <a:ea typeface="+mn-ea"/>
          <a:cs typeface="+mn-cs"/>
          <a:sym typeface="Arial" charset="0"/>
        </a:defRPr>
      </a:lvl3pPr>
      <a:lvl4pPr marL="15890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4pPr>
      <a:lvl5pPr marL="20462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wmf"/></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mathclips.c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6535738"/>
          </a:xfrm>
          <a:prstGeom prst="rect">
            <a:avLst/>
          </a:prstGeom>
          <a:gradFill rotWithShape="0">
            <a:gsLst>
              <a:gs pos="0">
                <a:srgbClr val="D1D1F0"/>
              </a:gs>
              <a:gs pos="100000">
                <a:srgbClr val="FFFFFF"/>
              </a:gs>
            </a:gsLst>
            <a:lin ang="5400000" scaled="1"/>
          </a:gradFill>
          <a:ln w="9525">
            <a:solidFill>
              <a:srgbClr val="F9F9F9"/>
            </a:solidFill>
            <a:miter lim="800000"/>
            <a:headEnd/>
            <a:tailEnd/>
          </a:ln>
          <a:effectLst>
            <a:outerShdw dist="25399" dir="5400000" algn="ctr" rotWithShape="0">
              <a:schemeClr val="bg2">
                <a:alpha val="37996"/>
              </a:schemeClr>
            </a:outerShdw>
          </a:effectLst>
        </p:spPr>
        <p:txBody>
          <a:bodyPr lIns="0" tIns="0" rIns="0" bIns="0"/>
          <a:lstStyle/>
          <a:p>
            <a:pPr>
              <a:defRPr/>
            </a:pPr>
            <a:endParaRPr lang="en-US">
              <a:latin typeface="Arial" pitchFamily="34" charset="0"/>
              <a:sym typeface="Arial" pitchFamily="34" charset="0"/>
            </a:endParaRPr>
          </a:p>
        </p:txBody>
      </p:sp>
      <p:pic>
        <p:nvPicPr>
          <p:cNvPr id="14338" name="Picture 2"/>
          <p:cNvPicPr>
            <a:picLocks noChangeArrowheads="1"/>
          </p:cNvPicPr>
          <p:nvPr/>
        </p:nvPicPr>
        <p:blipFill>
          <a:blip r:embed="rId3"/>
          <a:srcRect/>
          <a:stretch>
            <a:fillRect/>
          </a:stretch>
        </p:blipFill>
        <p:spPr bwMode="auto">
          <a:xfrm>
            <a:off x="0" y="5356225"/>
            <a:ext cx="9144000" cy="1517650"/>
          </a:xfrm>
          <a:prstGeom prst="rect">
            <a:avLst/>
          </a:prstGeom>
          <a:noFill/>
          <a:ln w="9525">
            <a:noFill/>
            <a:miter lim="800000"/>
            <a:headEnd/>
            <a:tailEnd/>
          </a:ln>
        </p:spPr>
      </p:pic>
      <p:pic>
        <p:nvPicPr>
          <p:cNvPr id="14339" name="Picture 3"/>
          <p:cNvPicPr>
            <a:picLocks noChangeArrowheads="1"/>
          </p:cNvPicPr>
          <p:nvPr/>
        </p:nvPicPr>
        <p:blipFill>
          <a:blip r:embed="rId4"/>
          <a:srcRect/>
          <a:stretch>
            <a:fillRect/>
          </a:stretch>
        </p:blipFill>
        <p:spPr bwMode="auto">
          <a:xfrm>
            <a:off x="325438" y="269875"/>
            <a:ext cx="2654300" cy="730250"/>
          </a:xfrm>
          <a:prstGeom prst="rect">
            <a:avLst/>
          </a:prstGeom>
          <a:noFill/>
          <a:ln w="9525">
            <a:noFill/>
            <a:miter lim="800000"/>
            <a:headEnd/>
            <a:tailEnd/>
          </a:ln>
        </p:spPr>
      </p:pic>
      <p:sp>
        <p:nvSpPr>
          <p:cNvPr id="14340" name="Text Box 4"/>
          <p:cNvSpPr txBox="1">
            <a:spLocks noChangeArrowheads="1"/>
          </p:cNvSpPr>
          <p:nvPr/>
        </p:nvSpPr>
        <p:spPr bwMode="auto">
          <a:xfrm>
            <a:off x="7462838" y="6245225"/>
            <a:ext cx="312737" cy="304800"/>
          </a:xfrm>
          <a:prstGeom prst="rect">
            <a:avLst/>
          </a:prstGeom>
          <a:noFill/>
          <a:ln w="9525">
            <a:noFill/>
            <a:miter lim="800000"/>
            <a:headEnd/>
            <a:tailEnd/>
          </a:ln>
        </p:spPr>
        <p:txBody>
          <a:bodyPr wrap="none"/>
          <a:lstStyle/>
          <a:p>
            <a:pPr algn="ctr"/>
            <a:fld id="{2428FA0E-F148-4B4C-8395-3F32B40A5064}" type="slidenum">
              <a:rPr lang="en-US" sz="1400">
                <a:solidFill>
                  <a:schemeClr val="tx1"/>
                </a:solidFill>
                <a:cs typeface="Arial" charset="0"/>
              </a:rPr>
              <a:pPr algn="ctr"/>
              <a:t>1</a:t>
            </a:fld>
            <a:endParaRPr lang="en-US" sz="1400">
              <a:solidFill>
                <a:schemeClr val="tx1"/>
              </a:solidFill>
              <a:cs typeface="Arial" charset="0"/>
            </a:endParaRPr>
          </a:p>
        </p:txBody>
      </p:sp>
      <p:sp>
        <p:nvSpPr>
          <p:cNvPr id="14341" name="Rectangle 5"/>
          <p:cNvSpPr>
            <a:spLocks noGrp="1" noChangeArrowheads="1"/>
          </p:cNvSpPr>
          <p:nvPr>
            <p:ph type="title"/>
          </p:nvPr>
        </p:nvSpPr>
        <p:spPr>
          <a:xfrm>
            <a:off x="609600" y="990600"/>
            <a:ext cx="8077200" cy="2362200"/>
          </a:xfrm>
        </p:spPr>
        <p:txBody>
          <a:bodyPr rIns="132080"/>
          <a:lstStyle/>
          <a:p>
            <a:pPr indent="0" algn="ctr" eaLnBrk="1" hangingPunct="1"/>
            <a:r>
              <a:rPr lang="en-US" sz="4800" smtClean="0">
                <a:solidFill>
                  <a:srgbClr val="2490D8"/>
                </a:solidFill>
                <a:latin typeface="Tahoma" pitchFamily="34" charset="0"/>
                <a:cs typeface="Tahoma" pitchFamily="34" charset="0"/>
                <a:sym typeface="Tahoma" pitchFamily="34" charset="0"/>
              </a:rPr>
              <a:t>Math CAMPPP 2011</a:t>
            </a:r>
            <a:endParaRPr lang="en-US" sz="4800" smtClean="0">
              <a:solidFill>
                <a:srgbClr val="2490D8"/>
              </a:solidFill>
              <a:latin typeface="Tahoma" pitchFamily="34" charset="0"/>
              <a:sym typeface="Tahoma" pitchFamily="34" charset="0"/>
            </a:endParaRPr>
          </a:p>
        </p:txBody>
      </p:sp>
      <p:sp>
        <p:nvSpPr>
          <p:cNvPr id="14342" name="Rectangle 6"/>
          <p:cNvSpPr>
            <a:spLocks noGrp="1" noChangeArrowheads="1"/>
          </p:cNvSpPr>
          <p:nvPr>
            <p:ph idx="1"/>
          </p:nvPr>
        </p:nvSpPr>
        <p:spPr>
          <a:xfrm>
            <a:off x="914400" y="3352800"/>
            <a:ext cx="7620000" cy="3505200"/>
          </a:xfrm>
        </p:spPr>
        <p:txBody>
          <a:bodyPr rIns="132080"/>
          <a:lstStyle/>
          <a:p>
            <a:pPr marL="39688" indent="0" algn="ctr" eaLnBrk="1" hangingPunct="1">
              <a:buFont typeface="Arial" charset="0"/>
              <a:buNone/>
            </a:pPr>
            <a:r>
              <a:rPr lang="en-US" smtClean="0">
                <a:solidFill>
                  <a:srgbClr val="B42478"/>
                </a:solidFill>
                <a:latin typeface="Tahoma" pitchFamily="34" charset="0"/>
                <a:cs typeface="Tahoma" pitchFamily="34" charset="0"/>
                <a:sym typeface="Tahoma" pitchFamily="34" charset="0"/>
              </a:rPr>
              <a:t>Algebraic Thinking Session #4</a:t>
            </a:r>
          </a:p>
          <a:p>
            <a:pPr marL="39688" indent="0" algn="ctr" eaLnBrk="1" hangingPunct="1">
              <a:buFont typeface="Arial" charset="0"/>
              <a:buNone/>
            </a:pPr>
            <a:r>
              <a:rPr lang="en-US" smtClean="0">
                <a:solidFill>
                  <a:srgbClr val="B42478"/>
                </a:solidFill>
                <a:latin typeface="Tahoma" pitchFamily="34" charset="0"/>
                <a:cs typeface="Tahoma" pitchFamily="34" charset="0"/>
                <a:sym typeface="Tahoma" pitchFamily="34" charset="0"/>
              </a:rPr>
              <a:t>Nottawasaga</a:t>
            </a:r>
          </a:p>
          <a:p>
            <a:pPr marL="39688" indent="0" algn="ctr" eaLnBrk="1" hangingPunct="1">
              <a:buFont typeface="Arial" charset="0"/>
              <a:buNone/>
            </a:pPr>
            <a:r>
              <a:rPr lang="en-US" smtClean="0">
                <a:solidFill>
                  <a:srgbClr val="B42478"/>
                </a:solidFill>
                <a:latin typeface="Tahoma" pitchFamily="34" charset="0"/>
                <a:cs typeface="Tahoma" pitchFamily="34" charset="0"/>
                <a:sym typeface="Tahoma" pitchFamily="34" charset="0"/>
              </a:rPr>
              <a:t>Working with Struggling Students</a:t>
            </a:r>
          </a:p>
          <a:p>
            <a:pPr marL="39688" indent="0" algn="ctr" eaLnBrk="1" hangingPunct="1">
              <a:buFont typeface="Arial" charset="0"/>
              <a:buNone/>
            </a:pPr>
            <a:r>
              <a:rPr lang="en-US" smtClean="0">
                <a:solidFill>
                  <a:srgbClr val="B42478"/>
                </a:solidFill>
                <a:latin typeface="Tahoma" pitchFamily="34" charset="0"/>
                <a:cs typeface="Tahoma" pitchFamily="34" charset="0"/>
                <a:sym typeface="Tahoma" pitchFamily="34" charset="0"/>
              </a:rPr>
              <a:t>CLIPS</a:t>
            </a:r>
            <a:endParaRPr lang="en-US" smtClean="0">
              <a:solidFill>
                <a:srgbClr val="B42478"/>
              </a:solidFill>
              <a:latin typeface="Tahoma" pitchFamily="34" charset="0"/>
              <a:sym typeface="Tahoma" pitchFamily="34" charset="0"/>
            </a:endParaRPr>
          </a:p>
          <a:p>
            <a:pPr marL="39688" indent="0" algn="ctr" eaLnBrk="1" hangingPunct="1">
              <a:buFont typeface="Arial" charset="0"/>
              <a:buNone/>
            </a:pPr>
            <a:endParaRPr lang="en-US" smtClean="0"/>
          </a:p>
          <a:p>
            <a:pPr marL="39688" indent="0" algn="ctr" eaLnBrk="1" hangingPunct="1">
              <a:buFont typeface="Arial" charset="0"/>
              <a:buNone/>
            </a:pPr>
            <a:endParaRPr lang="en-US" smtClean="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solidFill>
                  <a:srgbClr val="6666FF"/>
                </a:solidFill>
              </a:rPr>
              <a:t>Consolidate: Reflection</a:t>
            </a:r>
            <a:endParaRPr lang="en-US" smtClean="0"/>
          </a:p>
        </p:txBody>
      </p:sp>
      <p:sp>
        <p:nvSpPr>
          <p:cNvPr id="3" name="Content Placeholder 2"/>
          <p:cNvSpPr>
            <a:spLocks noGrp="1"/>
          </p:cNvSpPr>
          <p:nvPr>
            <p:ph idx="1"/>
          </p:nvPr>
        </p:nvSpPr>
        <p:spPr>
          <a:xfrm>
            <a:off x="457200" y="1624013"/>
            <a:ext cx="8229600" cy="5257800"/>
          </a:xfrm>
        </p:spPr>
        <p:txBody>
          <a:bodyPr/>
          <a:lstStyle/>
          <a:p>
            <a:pPr>
              <a:buFont typeface="Arial" pitchFamily="34" charset="0"/>
              <a:buChar char="•"/>
              <a:defRPr/>
            </a:pPr>
            <a:r>
              <a:rPr lang="en-US" dirty="0" smtClean="0">
                <a:sym typeface="Arial" pitchFamily="34" charset="0"/>
              </a:rPr>
              <a:t>How might you use the dynamic CLIPS tools and/or activities with your students?</a:t>
            </a:r>
          </a:p>
          <a:p>
            <a:pPr>
              <a:buFont typeface="Arial" pitchFamily="34" charset="0"/>
              <a:buChar char="•"/>
              <a:defRPr/>
            </a:pPr>
            <a:r>
              <a:rPr lang="en-US" dirty="0" smtClean="0">
                <a:sym typeface="Arial" pitchFamily="34" charset="0"/>
              </a:rPr>
              <a:t>How might you incorporate some of the “features” of CLIPS into your instructional practice?</a:t>
            </a:r>
          </a:p>
          <a:p>
            <a:pPr marL="39688" indent="0">
              <a:buFont typeface="Arial" pitchFamily="34" charset="0"/>
              <a:buNone/>
              <a:defRPr/>
            </a:pPr>
            <a:endParaRPr lang="en-US" sz="1800" dirty="0" smtClean="0">
              <a:sym typeface="Arial" pitchFamily="34" charset="0"/>
            </a:endParaRPr>
          </a:p>
          <a:p>
            <a:pPr marL="39688" indent="0">
              <a:buFont typeface="Arial" pitchFamily="34" charset="0"/>
              <a:buNone/>
              <a:defRPr/>
            </a:pPr>
            <a:r>
              <a:rPr lang="en-US" sz="1800" dirty="0" smtClean="0">
                <a:sym typeface="Arial" pitchFamily="34" charset="0"/>
              </a:rPr>
              <a:t>Features: </a:t>
            </a:r>
            <a:r>
              <a:rPr lang="en-US" sz="1800" dirty="0" err="1" smtClean="0">
                <a:sym typeface="Arial" pitchFamily="34" charset="0"/>
              </a:rPr>
              <a:t>focussing</a:t>
            </a:r>
            <a:r>
              <a:rPr lang="en-US" sz="1800" dirty="0" smtClean="0">
                <a:sym typeface="Arial" pitchFamily="34" charset="0"/>
              </a:rPr>
              <a:t> attention, dynamic representations, multiple opportunities for practice, </a:t>
            </a:r>
            <a:r>
              <a:rPr lang="en-US" sz="1800" dirty="0" err="1" smtClean="0">
                <a:sym typeface="Arial" pitchFamily="34" charset="0"/>
              </a:rPr>
              <a:t>modelling</a:t>
            </a:r>
            <a:r>
              <a:rPr lang="en-US" sz="1800" dirty="0" smtClean="0">
                <a:sym typeface="Arial" pitchFamily="34" charset="0"/>
              </a:rPr>
              <a:t> with representative examples, immediate </a:t>
            </a:r>
            <a:r>
              <a:rPr lang="en-US" sz="1800" dirty="0" err="1" smtClean="0">
                <a:sym typeface="Arial" pitchFamily="34" charset="0"/>
              </a:rPr>
              <a:t>levelled</a:t>
            </a:r>
            <a:r>
              <a:rPr lang="en-US" sz="1800" dirty="0" smtClean="0">
                <a:sym typeface="Arial" pitchFamily="34" charset="0"/>
              </a:rPr>
              <a:t> corrective feedback</a:t>
            </a:r>
            <a:endParaRPr lang="en-US" sz="1800" dirty="0">
              <a:sym typeface="Arial" pitchFamily="34" charset="0"/>
            </a:endParaRPr>
          </a:p>
        </p:txBody>
      </p:sp>
      <p:sp>
        <p:nvSpPr>
          <p:cNvPr id="28675" name="Slide Number Placeholder 3"/>
          <p:cNvSpPr>
            <a:spLocks noGrp="1"/>
          </p:cNvSpPr>
          <p:nvPr>
            <p:ph type="sldNum" sz="quarter" idx="10"/>
          </p:nvPr>
        </p:nvSpPr>
        <p:spPr>
          <a:noFill/>
          <a:ln w="9525"/>
        </p:spPr>
        <p:txBody>
          <a:bodyPr/>
          <a:lstStyle/>
          <a:p>
            <a:fld id="{CE90B2F7-E212-453E-B6D0-3FB3432BF8C3}" type="slidenum">
              <a:rPr lang="en-US" smtClean="0">
                <a:latin typeface="Arial" charset="0"/>
                <a:cs typeface="Arial" charset="0"/>
                <a:sym typeface="Arial" charset="0"/>
              </a:rPr>
              <a:pPr/>
              <a:t>10</a:t>
            </a:fld>
            <a:endParaRPr lang="en-US" smtClean="0">
              <a:latin typeface="Arial" charset="0"/>
              <a:cs typeface="Arial" charset="0"/>
              <a:sym typeface="Arial" charset="0"/>
            </a:endParaRPr>
          </a:p>
        </p:txBody>
      </p:sp>
      <p:pic>
        <p:nvPicPr>
          <p:cNvPr id="28676" name="Picture 3" descr="Z:\Clip Art\Travel &amp; Leisure\Vacations (F - Q)\Map.wmf"/>
          <p:cNvPicPr>
            <a:picLocks noChangeAspect="1" noChangeArrowheads="1"/>
          </p:cNvPicPr>
          <p:nvPr/>
        </p:nvPicPr>
        <p:blipFill>
          <a:blip r:embed="rId3"/>
          <a:srcRect/>
          <a:stretch>
            <a:fillRect/>
          </a:stretch>
        </p:blipFill>
        <p:spPr bwMode="auto">
          <a:xfrm>
            <a:off x="6553200" y="195263"/>
            <a:ext cx="1227138" cy="1141412"/>
          </a:xfrm>
          <a:prstGeom prst="rect">
            <a:avLst/>
          </a:prstGeom>
          <a:noFill/>
          <a:ln w="9525">
            <a:noFill/>
            <a:miter lim="800000"/>
            <a:headEnd/>
            <a:tailEnd/>
          </a:ln>
        </p:spPr>
      </p:pic>
      <p:pic>
        <p:nvPicPr>
          <p:cNvPr id="28677" name="Picture 4" descr="Z:\Clip Art\Travel &amp; Leisure\Vacations (F - Q)\Passport 1.wmf"/>
          <p:cNvPicPr>
            <a:picLocks noChangeAspect="1" noChangeArrowheads="1"/>
          </p:cNvPicPr>
          <p:nvPr/>
        </p:nvPicPr>
        <p:blipFill>
          <a:blip r:embed="rId4"/>
          <a:srcRect/>
          <a:stretch>
            <a:fillRect/>
          </a:stretch>
        </p:blipFill>
        <p:spPr bwMode="auto">
          <a:xfrm rot="-155952">
            <a:off x="7997825" y="511175"/>
            <a:ext cx="838200" cy="1095375"/>
          </a:xfrm>
          <a:prstGeom prst="rect">
            <a:avLst/>
          </a:prstGeom>
          <a:noFill/>
          <a:ln w="9525">
            <a:noFill/>
            <a:miter lim="800000"/>
            <a:headEnd/>
            <a:tailEnd/>
          </a:ln>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p:txBody>
          <a:bodyPr/>
          <a:lstStyle/>
          <a:p>
            <a:r>
              <a:rPr lang="en-US" smtClean="0">
                <a:solidFill>
                  <a:srgbClr val="6666FF"/>
                </a:solidFill>
              </a:rPr>
              <a:t>Consolidate: Exit Card</a:t>
            </a:r>
            <a:endParaRPr lang="en-US" smtClean="0"/>
          </a:p>
        </p:txBody>
      </p:sp>
      <p:sp>
        <p:nvSpPr>
          <p:cNvPr id="3" name="Content Placeholder 2"/>
          <p:cNvSpPr>
            <a:spLocks noGrp="1"/>
          </p:cNvSpPr>
          <p:nvPr>
            <p:ph idx="4294967295"/>
          </p:nvPr>
        </p:nvSpPr>
        <p:spPr>
          <a:xfrm>
            <a:off x="457200" y="1624013"/>
            <a:ext cx="8229600" cy="5257800"/>
          </a:xfrm>
        </p:spPr>
        <p:txBody>
          <a:bodyPr/>
          <a:lstStyle/>
          <a:p>
            <a:pPr>
              <a:buFont typeface="Arial" charset="0"/>
              <a:buNone/>
            </a:pPr>
            <a:r>
              <a:rPr lang="en-CA" sz="2400" smtClean="0"/>
              <a:t>Consider your experiences over the past 2.5 days in Algebraic Thinking:</a:t>
            </a:r>
          </a:p>
          <a:p>
            <a:pPr>
              <a:buFont typeface="Arial" charset="0"/>
              <a:buNone/>
            </a:pPr>
            <a:endParaRPr lang="en-CA" sz="2400" smtClean="0"/>
          </a:p>
          <a:p>
            <a:pPr>
              <a:buFont typeface="Arial" charset="0"/>
              <a:buNone/>
            </a:pPr>
            <a:r>
              <a:rPr lang="en-CA" sz="2400" u="sng" smtClean="0"/>
              <a:t>List on the paper provided:</a:t>
            </a:r>
          </a:p>
          <a:p>
            <a:r>
              <a:rPr lang="en-CA" sz="2400" smtClean="0"/>
              <a:t>3 things that you learned about algebraic thinking </a:t>
            </a:r>
          </a:p>
          <a:p>
            <a:r>
              <a:rPr lang="en-CA" sz="2400" smtClean="0"/>
              <a:t>2 things that you have learned about responding to students</a:t>
            </a:r>
          </a:p>
          <a:p>
            <a:r>
              <a:rPr lang="en-CA" sz="2400" smtClean="0"/>
              <a:t>1 thing that you are still wondering about</a:t>
            </a:r>
          </a:p>
          <a:p>
            <a:endParaRPr lang="en-US" sz="2400" smtClean="0"/>
          </a:p>
        </p:txBody>
      </p:sp>
      <p:sp>
        <p:nvSpPr>
          <p:cNvPr id="32772" name="Slide Number Placeholder 3"/>
          <p:cNvSpPr txBox="1">
            <a:spLocks noGrp="1"/>
          </p:cNvSpPr>
          <p:nvPr/>
        </p:nvSpPr>
        <p:spPr bwMode="auto">
          <a:xfrm>
            <a:off x="7462838" y="6245225"/>
            <a:ext cx="312737" cy="304800"/>
          </a:xfrm>
          <a:prstGeom prst="rect">
            <a:avLst/>
          </a:prstGeom>
          <a:noFill/>
          <a:ln w="9525">
            <a:noFill/>
            <a:miter lim="800000"/>
            <a:headEnd/>
            <a:tailEnd/>
          </a:ln>
        </p:spPr>
        <p:txBody>
          <a:bodyPr wrap="none"/>
          <a:lstStyle/>
          <a:p>
            <a:pPr algn="ctr"/>
            <a:fld id="{F05CA60C-8D31-492E-AE41-AA3F26D07408}" type="slidenum">
              <a:rPr lang="en-US" sz="1400">
                <a:solidFill>
                  <a:schemeClr val="tx1"/>
                </a:solidFill>
                <a:cs typeface="Arial" charset="0"/>
              </a:rPr>
              <a:pPr algn="ctr"/>
              <a:t>11</a:t>
            </a:fld>
            <a:endParaRPr lang="en-US" sz="1400">
              <a:solidFill>
                <a:schemeClr val="tx1"/>
              </a:solidFill>
              <a:cs typeface="Arial" charset="0"/>
            </a:endParaRPr>
          </a:p>
        </p:txBody>
      </p:sp>
      <p:pic>
        <p:nvPicPr>
          <p:cNvPr id="32773" name="Picture 3" descr="Z:\Clip Art\Travel &amp; Leisure\Vacations (F - Q)\Map.wmf"/>
          <p:cNvPicPr>
            <a:picLocks noChangeAspect="1" noChangeArrowheads="1"/>
          </p:cNvPicPr>
          <p:nvPr/>
        </p:nvPicPr>
        <p:blipFill>
          <a:blip r:embed="rId3"/>
          <a:srcRect/>
          <a:stretch>
            <a:fillRect/>
          </a:stretch>
        </p:blipFill>
        <p:spPr bwMode="auto">
          <a:xfrm>
            <a:off x="6553200" y="195263"/>
            <a:ext cx="1227138" cy="1141412"/>
          </a:xfrm>
          <a:prstGeom prst="rect">
            <a:avLst/>
          </a:prstGeom>
          <a:noFill/>
          <a:ln w="9525">
            <a:noFill/>
            <a:miter lim="800000"/>
            <a:headEnd/>
            <a:tailEnd/>
          </a:ln>
        </p:spPr>
      </p:pic>
      <p:pic>
        <p:nvPicPr>
          <p:cNvPr id="32774" name="Picture 4" descr="Z:\Clip Art\Travel &amp; Leisure\Vacations (F - Q)\Passport 1.wmf"/>
          <p:cNvPicPr>
            <a:picLocks noChangeAspect="1" noChangeArrowheads="1"/>
          </p:cNvPicPr>
          <p:nvPr/>
        </p:nvPicPr>
        <p:blipFill>
          <a:blip r:embed="rId4"/>
          <a:srcRect/>
          <a:stretch>
            <a:fillRect/>
          </a:stretch>
        </p:blipFill>
        <p:spPr bwMode="auto">
          <a:xfrm rot="-155952">
            <a:off x="7997825" y="511175"/>
            <a:ext cx="838200" cy="1095375"/>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title"/>
          </p:nvPr>
        </p:nvSpPr>
        <p:spPr/>
        <p:txBody>
          <a:bodyPr rIns="132080"/>
          <a:lstStyle/>
          <a:p>
            <a:pPr indent="0" eaLnBrk="1" hangingPunct="1"/>
            <a:r>
              <a:rPr lang="en-US" smtClean="0"/>
              <a:t>Algebraic Thinking ~Session #4</a:t>
            </a:r>
          </a:p>
        </p:txBody>
      </p:sp>
      <p:sp>
        <p:nvSpPr>
          <p:cNvPr id="16386" name="Rectangle 4"/>
          <p:cNvSpPr>
            <a:spLocks noGrp="1" noChangeArrowheads="1"/>
          </p:cNvSpPr>
          <p:nvPr>
            <p:ph idx="1"/>
          </p:nvPr>
        </p:nvSpPr>
        <p:spPr/>
        <p:txBody>
          <a:bodyPr rIns="132080"/>
          <a:lstStyle/>
          <a:p>
            <a:pPr marL="39688" indent="0" eaLnBrk="1" hangingPunct="1">
              <a:buFont typeface="Arial" pitchFamily="34" charset="0"/>
              <a:buNone/>
              <a:defRPr/>
            </a:pPr>
            <a:r>
              <a:rPr lang="en-CA" b="1" dirty="0" smtClean="0">
                <a:solidFill>
                  <a:srgbClr val="FF0000"/>
                </a:solidFill>
                <a:sym typeface="Arial" pitchFamily="34" charset="0"/>
              </a:rPr>
              <a:t>Learning Goals:</a:t>
            </a:r>
          </a:p>
          <a:p>
            <a:pPr eaLnBrk="1" hangingPunct="1">
              <a:buFont typeface="Arial" pitchFamily="34" charset="0"/>
              <a:buChar char="•"/>
              <a:defRPr/>
            </a:pPr>
            <a:r>
              <a:rPr lang="en-US" sz="3000" dirty="0" smtClean="0">
                <a:sym typeface="Arial" pitchFamily="34" charset="0"/>
              </a:rPr>
              <a:t>Expose traditional and personal practices for working with struggling students</a:t>
            </a:r>
          </a:p>
          <a:p>
            <a:pPr eaLnBrk="1" hangingPunct="1">
              <a:buFont typeface="Arial" pitchFamily="34" charset="0"/>
              <a:buChar char="•"/>
              <a:defRPr/>
            </a:pPr>
            <a:r>
              <a:rPr lang="en-US" sz="3000" dirty="0" smtClean="0">
                <a:sym typeface="Arial" pitchFamily="34" charset="0"/>
              </a:rPr>
              <a:t>Discuss different ways that students struggle</a:t>
            </a:r>
          </a:p>
          <a:p>
            <a:pPr eaLnBrk="1" hangingPunct="1">
              <a:buFont typeface="Arial" pitchFamily="34" charset="0"/>
              <a:buChar char="•"/>
              <a:defRPr/>
            </a:pPr>
            <a:r>
              <a:rPr lang="en-US" sz="3000" dirty="0" smtClean="0">
                <a:sym typeface="Arial" pitchFamily="34" charset="0"/>
              </a:rPr>
              <a:t>Explore CLIPS tools/activities as a possible tool for working with struggling studen</a:t>
            </a:r>
            <a:r>
              <a:rPr lang="en-US" dirty="0" smtClean="0">
                <a:sym typeface="Arial" pitchFamily="34" charset="0"/>
              </a:rPr>
              <a:t>ts</a:t>
            </a:r>
          </a:p>
        </p:txBody>
      </p:sp>
      <p:sp>
        <p:nvSpPr>
          <p:cNvPr id="16387" name="Slide Number Placeholder 3"/>
          <p:cNvSpPr>
            <a:spLocks noGrp="1"/>
          </p:cNvSpPr>
          <p:nvPr>
            <p:ph type="sldNum" sz="quarter" idx="10"/>
          </p:nvPr>
        </p:nvSpPr>
        <p:spPr>
          <a:noFill/>
          <a:ln w="9525"/>
        </p:spPr>
        <p:txBody>
          <a:bodyPr/>
          <a:lstStyle/>
          <a:p>
            <a:fld id="{4CDC1F45-08AF-4EF3-9711-C636B55164B5}" type="slidenum">
              <a:rPr lang="en-US" smtClean="0">
                <a:latin typeface="Arial" charset="0"/>
                <a:cs typeface="Arial" charset="0"/>
                <a:sym typeface="Arial" charset="0"/>
              </a:rPr>
              <a:pPr/>
              <a:t>2</a:t>
            </a:fld>
            <a:endParaRPr lang="en-US" smtClean="0">
              <a:latin typeface="Arial" charset="0"/>
              <a:cs typeface="Arial" charset="0"/>
              <a:sym typeface="Arial" charset="0"/>
            </a:endParaRPr>
          </a:p>
        </p:txBody>
      </p:sp>
      <p:pic>
        <p:nvPicPr>
          <p:cNvPr id="16388" name="Picture 1"/>
          <p:cNvPicPr>
            <a:picLocks noChangeArrowheads="1"/>
          </p:cNvPicPr>
          <p:nvPr/>
        </p:nvPicPr>
        <p:blipFill>
          <a:blip r:embed="rId2"/>
          <a:srcRect/>
          <a:stretch>
            <a:fillRect/>
          </a:stretch>
        </p:blipFill>
        <p:spPr bwMode="auto">
          <a:xfrm>
            <a:off x="0" y="5356225"/>
            <a:ext cx="9144000" cy="1517650"/>
          </a:xfrm>
          <a:prstGeom prst="rect">
            <a:avLst/>
          </a:prstGeom>
          <a:noFill/>
          <a:ln w="9525">
            <a:noFill/>
            <a:miter lim="800000"/>
            <a:headEnd/>
            <a:tailEnd/>
          </a:ln>
        </p:spPr>
      </p:pic>
      <p:sp>
        <p:nvSpPr>
          <p:cNvPr id="16389" name="Text Box 5"/>
          <p:cNvSpPr txBox="1">
            <a:spLocks noChangeArrowheads="1"/>
          </p:cNvSpPr>
          <p:nvPr/>
        </p:nvSpPr>
        <p:spPr bwMode="auto">
          <a:xfrm>
            <a:off x="7462838" y="6245225"/>
            <a:ext cx="312737" cy="304800"/>
          </a:xfrm>
          <a:prstGeom prst="rect">
            <a:avLst/>
          </a:prstGeom>
          <a:noFill/>
          <a:ln w="9525">
            <a:noFill/>
            <a:miter lim="800000"/>
            <a:headEnd/>
            <a:tailEnd/>
          </a:ln>
        </p:spPr>
        <p:txBody>
          <a:bodyPr wrap="none"/>
          <a:lstStyle/>
          <a:p>
            <a:pPr algn="ctr"/>
            <a:fld id="{85A04FF1-B6D4-4D5A-9BFE-D83AC5429473}" type="slidenum">
              <a:rPr lang="en-US" sz="1400">
                <a:solidFill>
                  <a:schemeClr val="tx1"/>
                </a:solidFill>
                <a:cs typeface="Arial" charset="0"/>
              </a:rPr>
              <a:pPr algn="ctr"/>
              <a:t>2</a:t>
            </a:fld>
            <a:endParaRPr lang="en-US" sz="1400">
              <a:solidFill>
                <a:schemeClr val="tx1"/>
              </a:solidFill>
              <a:cs typeface="Arial" charset="0"/>
            </a:endParaRPr>
          </a:p>
        </p:txBody>
      </p:sp>
      <p:pic>
        <p:nvPicPr>
          <p:cNvPr id="16390" name="Picture 6"/>
          <p:cNvPicPr>
            <a:picLocks noChangeAspect="1"/>
          </p:cNvPicPr>
          <p:nvPr/>
        </p:nvPicPr>
        <p:blipFill>
          <a:blip r:embed="rId3"/>
          <a:srcRect/>
          <a:stretch>
            <a:fillRect/>
          </a:stretch>
        </p:blipFill>
        <p:spPr bwMode="auto">
          <a:xfrm>
            <a:off x="5562600" y="4999038"/>
            <a:ext cx="2514600" cy="1246187"/>
          </a:xfrm>
          <a:prstGeom prst="rect">
            <a:avLst/>
          </a:prstGeom>
          <a:noFill/>
          <a:ln w="9525">
            <a:noFill/>
            <a:miter lim="800000"/>
            <a:headEnd/>
            <a:tailEnd/>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indent="0"/>
            <a:r>
              <a:rPr lang="en-US" smtClean="0">
                <a:solidFill>
                  <a:srgbClr val="92D050"/>
                </a:solidFill>
              </a:rPr>
              <a:t>Minds On:  Graffiti</a:t>
            </a:r>
          </a:p>
        </p:txBody>
      </p:sp>
      <p:sp>
        <p:nvSpPr>
          <p:cNvPr id="17410" name="Slide Number Placeholder 3"/>
          <p:cNvSpPr>
            <a:spLocks noGrp="1"/>
          </p:cNvSpPr>
          <p:nvPr>
            <p:ph type="sldNum" sz="quarter" idx="10"/>
          </p:nvPr>
        </p:nvSpPr>
        <p:spPr>
          <a:noFill/>
          <a:ln w="9525"/>
        </p:spPr>
        <p:txBody>
          <a:bodyPr/>
          <a:lstStyle/>
          <a:p>
            <a:fld id="{6531189B-FE87-4EA7-BE7E-668B76A2BBE4}" type="slidenum">
              <a:rPr lang="en-US" smtClean="0">
                <a:latin typeface="Arial" charset="0"/>
                <a:cs typeface="Arial" charset="0"/>
                <a:sym typeface="Arial" charset="0"/>
              </a:rPr>
              <a:pPr/>
              <a:t>3</a:t>
            </a:fld>
            <a:endParaRPr lang="en-US" smtClean="0">
              <a:latin typeface="Arial" charset="0"/>
              <a:cs typeface="Arial" charset="0"/>
              <a:sym typeface="Arial" charset="0"/>
            </a:endParaRPr>
          </a:p>
        </p:txBody>
      </p:sp>
      <p:pic>
        <p:nvPicPr>
          <p:cNvPr id="17411" name="Picture 6" descr="Z:\Clip Art\Business &amp; Office (Part 2)\Cartoons (Wa - Z)\Writing 13.wmf"/>
          <p:cNvPicPr>
            <a:picLocks noChangeAspect="1" noChangeArrowheads="1"/>
          </p:cNvPicPr>
          <p:nvPr/>
        </p:nvPicPr>
        <p:blipFill>
          <a:blip r:embed="rId3"/>
          <a:srcRect/>
          <a:stretch>
            <a:fillRect/>
          </a:stretch>
        </p:blipFill>
        <p:spPr bwMode="auto">
          <a:xfrm>
            <a:off x="2819400" y="1600200"/>
            <a:ext cx="3789363" cy="3927475"/>
          </a:xfrm>
          <a:prstGeom prst="rect">
            <a:avLst/>
          </a:prstGeom>
          <a:noFill/>
          <a:ln w="9525">
            <a:noFill/>
            <a:miter lim="800000"/>
            <a:headEnd/>
            <a:tailEnd/>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indent="0"/>
            <a:r>
              <a:rPr lang="en-US" smtClean="0">
                <a:solidFill>
                  <a:srgbClr val="92D050"/>
                </a:solidFill>
              </a:rPr>
              <a:t>Minds On:  Features of CLIPS</a:t>
            </a:r>
            <a:br>
              <a:rPr lang="en-US" smtClean="0">
                <a:solidFill>
                  <a:srgbClr val="92D050"/>
                </a:solidFill>
              </a:rPr>
            </a:br>
            <a:r>
              <a:rPr lang="en-US" smtClean="0">
                <a:solidFill>
                  <a:srgbClr val="92D050"/>
                </a:solidFill>
              </a:rPr>
              <a:t>(see poster at back of room)</a:t>
            </a:r>
            <a:endParaRPr lang="en-US" smtClean="0"/>
          </a:p>
        </p:txBody>
      </p:sp>
      <p:sp>
        <p:nvSpPr>
          <p:cNvPr id="19458" name="Content Placeholder 2"/>
          <p:cNvSpPr>
            <a:spLocks noGrp="1"/>
          </p:cNvSpPr>
          <p:nvPr>
            <p:ph idx="1"/>
          </p:nvPr>
        </p:nvSpPr>
        <p:spPr/>
        <p:txBody>
          <a:bodyPr/>
          <a:lstStyle/>
          <a:p>
            <a:r>
              <a:rPr lang="en-US" smtClean="0"/>
              <a:t>Focusing Attention</a:t>
            </a:r>
          </a:p>
          <a:p>
            <a:r>
              <a:rPr lang="en-US" smtClean="0"/>
              <a:t>Interaction with Dynamic Representations to Construct Understanding</a:t>
            </a:r>
          </a:p>
          <a:p>
            <a:r>
              <a:rPr lang="en-US" smtClean="0"/>
              <a:t>Multiple opportunities for practice</a:t>
            </a:r>
          </a:p>
          <a:p>
            <a:r>
              <a:rPr lang="en-US" smtClean="0"/>
              <a:t>Modelling with Representative examples</a:t>
            </a:r>
          </a:p>
          <a:p>
            <a:r>
              <a:rPr lang="en-US" smtClean="0"/>
              <a:t>Immediate levelled corrective feedback</a:t>
            </a:r>
          </a:p>
          <a:p>
            <a:endParaRPr lang="en-US" smtClean="0"/>
          </a:p>
        </p:txBody>
      </p:sp>
      <p:sp>
        <p:nvSpPr>
          <p:cNvPr id="19459" name="Slide Number Placeholder 3"/>
          <p:cNvSpPr>
            <a:spLocks noGrp="1"/>
          </p:cNvSpPr>
          <p:nvPr>
            <p:ph type="sldNum" sz="quarter" idx="10"/>
          </p:nvPr>
        </p:nvSpPr>
        <p:spPr>
          <a:noFill/>
          <a:ln w="9525"/>
        </p:spPr>
        <p:txBody>
          <a:bodyPr/>
          <a:lstStyle/>
          <a:p>
            <a:fld id="{C510637D-7084-41A8-8AC3-3294E7B650BE}" type="slidenum">
              <a:rPr lang="en-US" smtClean="0">
                <a:latin typeface="Arial" charset="0"/>
                <a:cs typeface="Arial" charset="0"/>
                <a:sym typeface="Arial" charset="0"/>
              </a:rPr>
              <a:pPr/>
              <a:t>4</a:t>
            </a:fld>
            <a:endParaRPr lang="en-US" smtClean="0">
              <a:latin typeface="Arial" charset="0"/>
              <a:cs typeface="Arial" charset="0"/>
              <a:sym typeface="Arial"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solidFill>
                  <a:srgbClr val="FF0000"/>
                </a:solidFill>
              </a:rPr>
              <a:t>Action:  </a:t>
            </a:r>
            <a:br>
              <a:rPr lang="en-US" smtClean="0">
                <a:solidFill>
                  <a:srgbClr val="FF0000"/>
                </a:solidFill>
              </a:rPr>
            </a:br>
            <a:r>
              <a:rPr lang="en-US" sz="3200" smtClean="0">
                <a:solidFill>
                  <a:srgbClr val="FF0000"/>
                </a:solidFill>
              </a:rPr>
              <a:t>Exploring Different Representations Tool</a:t>
            </a:r>
          </a:p>
        </p:txBody>
      </p:sp>
      <p:sp>
        <p:nvSpPr>
          <p:cNvPr id="3" name="Content Placeholder 2"/>
          <p:cNvSpPr>
            <a:spLocks noGrp="1"/>
          </p:cNvSpPr>
          <p:nvPr>
            <p:ph idx="1"/>
          </p:nvPr>
        </p:nvSpPr>
        <p:spPr/>
        <p:txBody>
          <a:bodyPr/>
          <a:lstStyle/>
          <a:p>
            <a:pPr marL="39688" indent="0">
              <a:buFont typeface="Arial" charset="0"/>
              <a:buNone/>
            </a:pPr>
            <a:r>
              <a:rPr lang="en-US" smtClean="0"/>
              <a:t>To access CLIPS</a:t>
            </a:r>
          </a:p>
          <a:p>
            <a:pPr marL="39688" indent="0">
              <a:buFont typeface="Arial" charset="0"/>
              <a:buNone/>
            </a:pPr>
            <a:endParaRPr lang="en-US" sz="2000" smtClean="0"/>
          </a:p>
          <a:p>
            <a:pPr marL="39688" indent="0">
              <a:buFont typeface="Arial" charset="0"/>
              <a:buAutoNum type="alphaLcParenR"/>
            </a:pPr>
            <a:r>
              <a:rPr lang="en-US" smtClean="0"/>
              <a:t> </a:t>
            </a:r>
            <a:r>
              <a:rPr lang="en-US" smtClean="0">
                <a:hlinkClick r:id="rId3"/>
              </a:rPr>
              <a:t>www.mathclips.ca</a:t>
            </a:r>
            <a:r>
              <a:rPr lang="en-US" smtClean="0"/>
              <a:t>  or</a:t>
            </a:r>
          </a:p>
          <a:p>
            <a:pPr marL="39688" indent="0">
              <a:buFont typeface="Arial" charset="0"/>
              <a:buAutoNum type="alphaLcParenR"/>
            </a:pPr>
            <a:endParaRPr lang="en-US" sz="2000" smtClean="0"/>
          </a:p>
          <a:p>
            <a:pPr marL="39688" indent="0">
              <a:buFont typeface="Arial" charset="0"/>
              <a:buNone/>
            </a:pPr>
            <a:r>
              <a:rPr lang="en-US" smtClean="0"/>
              <a:t>b) Math Camppp memory stick</a:t>
            </a:r>
          </a:p>
          <a:p>
            <a:pPr marL="39688" indent="0">
              <a:buFont typeface="Arial" charset="0"/>
              <a:buNone/>
            </a:pPr>
            <a:r>
              <a:rPr lang="en-US" sz="2000" smtClean="0"/>
              <a:t>	Copy the CLIPS folder to your desktop.</a:t>
            </a:r>
          </a:p>
          <a:p>
            <a:pPr marL="39688" indent="0">
              <a:buFont typeface="Arial" charset="0"/>
              <a:buNone/>
            </a:pPr>
            <a:r>
              <a:rPr lang="en-US" sz="2000" smtClean="0"/>
              <a:t>	CLICK on </a:t>
            </a:r>
            <a:r>
              <a:rPr lang="en-US" sz="2000" b="1" i="1" smtClean="0"/>
              <a:t>index.html </a:t>
            </a:r>
            <a:r>
              <a:rPr lang="en-US" sz="2000" smtClean="0"/>
              <a:t>to start up CLIPS.</a:t>
            </a:r>
          </a:p>
          <a:p>
            <a:pPr marL="39688" indent="0">
              <a:buFont typeface="Arial" charset="0"/>
              <a:buNone/>
            </a:pPr>
            <a:r>
              <a:rPr lang="en-US" sz="2000" smtClean="0"/>
              <a:t>	Allow ActiveX controls if warning message appears.</a:t>
            </a:r>
          </a:p>
          <a:p>
            <a:pPr marL="39688" indent="0">
              <a:buFont typeface="Arial" charset="0"/>
              <a:buNone/>
            </a:pPr>
            <a:r>
              <a:rPr lang="en-US" sz="2000" smtClean="0"/>
              <a:t>	</a:t>
            </a:r>
            <a:endParaRPr lang="en-US" smtClean="0"/>
          </a:p>
          <a:p>
            <a:pPr marL="39688" indent="0"/>
            <a:endParaRPr lang="en-US" smtClean="0"/>
          </a:p>
        </p:txBody>
      </p:sp>
      <p:sp>
        <p:nvSpPr>
          <p:cNvPr id="21507" name="Slide Number Placeholder 3"/>
          <p:cNvSpPr>
            <a:spLocks noGrp="1"/>
          </p:cNvSpPr>
          <p:nvPr>
            <p:ph type="sldNum" sz="quarter" idx="10"/>
          </p:nvPr>
        </p:nvSpPr>
        <p:spPr>
          <a:noFill/>
          <a:ln w="9525"/>
        </p:spPr>
        <p:txBody>
          <a:bodyPr/>
          <a:lstStyle/>
          <a:p>
            <a:fld id="{0A80AC5F-B4CE-40B2-AA18-8DEA8F7C3FB3}" type="slidenum">
              <a:rPr lang="en-US" smtClean="0">
                <a:latin typeface="Arial" charset="0"/>
                <a:cs typeface="Arial" charset="0"/>
                <a:sym typeface="Arial" charset="0"/>
              </a:rPr>
              <a:pPr/>
              <a:t>5</a:t>
            </a:fld>
            <a:endParaRPr lang="en-US" smtClean="0">
              <a:latin typeface="Arial" charset="0"/>
              <a:cs typeface="Arial" charset="0"/>
              <a:sym typeface="Arial"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solidFill>
                  <a:srgbClr val="FF0000"/>
                </a:solidFill>
              </a:rPr>
              <a:t>Action:  </a:t>
            </a:r>
            <a:br>
              <a:rPr lang="en-US" smtClean="0">
                <a:solidFill>
                  <a:srgbClr val="FF0000"/>
                </a:solidFill>
              </a:rPr>
            </a:br>
            <a:r>
              <a:rPr lang="en-US" sz="3200" smtClean="0">
                <a:solidFill>
                  <a:srgbClr val="FF0000"/>
                </a:solidFill>
              </a:rPr>
              <a:t>Exploring Different Representations Tool</a:t>
            </a:r>
            <a:endParaRPr lang="en-US" sz="3200" smtClean="0"/>
          </a:p>
        </p:txBody>
      </p:sp>
      <p:sp>
        <p:nvSpPr>
          <p:cNvPr id="3" name="Content Placeholder 2"/>
          <p:cNvSpPr>
            <a:spLocks noGrp="1"/>
          </p:cNvSpPr>
          <p:nvPr>
            <p:ph idx="1"/>
          </p:nvPr>
        </p:nvSpPr>
        <p:spPr/>
        <p:txBody>
          <a:bodyPr/>
          <a:lstStyle/>
          <a:p>
            <a:pPr>
              <a:buFont typeface="Arial" pitchFamily="34" charset="0"/>
              <a:buChar char="•"/>
              <a:defRPr/>
            </a:pPr>
            <a:r>
              <a:rPr lang="en-US" dirty="0" smtClean="0">
                <a:sym typeface="Arial" pitchFamily="34" charset="0"/>
              </a:rPr>
              <a:t>Click on the        icon on the right hand side to access the CLIPS tools. </a:t>
            </a:r>
          </a:p>
          <a:p>
            <a:pPr marL="39688" indent="0">
              <a:buFont typeface="Arial" pitchFamily="34" charset="0"/>
              <a:buNone/>
              <a:defRPr/>
            </a:pPr>
            <a:r>
              <a:rPr lang="en-US" sz="2000" dirty="0" smtClean="0">
                <a:sym typeface="Arial" pitchFamily="34" charset="0"/>
              </a:rPr>
              <a:t>	If flash warning comes up, click on Settings and add the 	location of the CLIPS folder to your trusted location settings.</a:t>
            </a:r>
          </a:p>
          <a:p>
            <a:pPr>
              <a:buFont typeface="Arial" pitchFamily="34" charset="0"/>
              <a:buChar char="•"/>
              <a:defRPr/>
            </a:pPr>
            <a:endParaRPr lang="en-US" dirty="0">
              <a:sym typeface="Arial" pitchFamily="34" charset="0"/>
            </a:endParaRPr>
          </a:p>
        </p:txBody>
      </p:sp>
      <p:sp>
        <p:nvSpPr>
          <p:cNvPr id="23555" name="Slide Number Placeholder 3"/>
          <p:cNvSpPr>
            <a:spLocks noGrp="1"/>
          </p:cNvSpPr>
          <p:nvPr>
            <p:ph type="sldNum" sz="quarter" idx="10"/>
          </p:nvPr>
        </p:nvSpPr>
        <p:spPr>
          <a:noFill/>
          <a:ln w="9525"/>
        </p:spPr>
        <p:txBody>
          <a:bodyPr/>
          <a:lstStyle/>
          <a:p>
            <a:fld id="{B64ADAB6-9015-44F9-A882-D185194DD5DF}" type="slidenum">
              <a:rPr lang="en-US" smtClean="0">
                <a:latin typeface="Arial" charset="0"/>
                <a:cs typeface="Arial" charset="0"/>
                <a:sym typeface="Arial" charset="0"/>
              </a:rPr>
              <a:pPr/>
              <a:t>6</a:t>
            </a:fld>
            <a:endParaRPr lang="en-US" smtClean="0">
              <a:latin typeface="Arial" charset="0"/>
              <a:cs typeface="Arial" charset="0"/>
              <a:sym typeface="Arial" charset="0"/>
            </a:endParaRPr>
          </a:p>
        </p:txBody>
      </p:sp>
      <p:pic>
        <p:nvPicPr>
          <p:cNvPr id="23556" name="Picture 2"/>
          <p:cNvPicPr>
            <a:picLocks noChangeAspect="1"/>
          </p:cNvPicPr>
          <p:nvPr/>
        </p:nvPicPr>
        <p:blipFill>
          <a:blip r:embed="rId3"/>
          <a:srcRect/>
          <a:stretch>
            <a:fillRect/>
          </a:stretch>
        </p:blipFill>
        <p:spPr bwMode="auto">
          <a:xfrm>
            <a:off x="2209800" y="3505200"/>
            <a:ext cx="6391275" cy="2390775"/>
          </a:xfrm>
          <a:prstGeom prst="rect">
            <a:avLst/>
          </a:prstGeom>
          <a:noFill/>
          <a:ln w="9525">
            <a:noFill/>
            <a:miter lim="800000"/>
            <a:headEnd/>
            <a:tailEnd/>
          </a:ln>
        </p:spPr>
      </p:pic>
      <p:pic>
        <p:nvPicPr>
          <p:cNvPr id="23557" name="Picture 4"/>
          <p:cNvPicPr>
            <a:picLocks noChangeAspect="1"/>
          </p:cNvPicPr>
          <p:nvPr/>
        </p:nvPicPr>
        <p:blipFill>
          <a:blip r:embed="rId4"/>
          <a:srcRect/>
          <a:stretch>
            <a:fillRect/>
          </a:stretch>
        </p:blipFill>
        <p:spPr bwMode="auto">
          <a:xfrm>
            <a:off x="3200400" y="1676400"/>
            <a:ext cx="504825" cy="419100"/>
          </a:xfrm>
          <a:prstGeom prst="rect">
            <a:avLst/>
          </a:prstGeom>
          <a:noFill/>
          <a:ln w="9525">
            <a:noFill/>
            <a:miter lim="800000"/>
            <a:headEnd/>
            <a:tailEnd/>
          </a:ln>
        </p:spPr>
      </p:pic>
      <p:cxnSp>
        <p:nvCxnSpPr>
          <p:cNvPr id="23558" name="Straight Arrow Connector 5"/>
          <p:cNvCxnSpPr>
            <a:cxnSpLocks noChangeShapeType="1"/>
          </p:cNvCxnSpPr>
          <p:nvPr/>
        </p:nvCxnSpPr>
        <p:spPr bwMode="auto">
          <a:xfrm flipH="1">
            <a:off x="7391400" y="2895600"/>
            <a:ext cx="1371600" cy="1295400"/>
          </a:xfrm>
          <a:prstGeom prst="straightConnector1">
            <a:avLst/>
          </a:prstGeom>
          <a:noFill/>
          <a:ln w="28575" algn="ctr">
            <a:solidFill>
              <a:srgbClr val="FF0000"/>
            </a:solidFill>
            <a:round/>
            <a:headEnd/>
            <a:tailEnd type="arrow" w="med" len="med"/>
          </a:ln>
        </p:spPr>
      </p:cxn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CA" sz="2800" b="1" smtClean="0">
                <a:solidFill>
                  <a:srgbClr val="F26144"/>
                </a:solidFill>
              </a:rPr>
              <a:t>Action – Exploring CLIPS (50 min)</a:t>
            </a:r>
            <a:endParaRPr lang="en-US" sz="2800" b="1" smtClean="0">
              <a:solidFill>
                <a:srgbClr val="F26144"/>
              </a:solidFill>
            </a:endParaRPr>
          </a:p>
        </p:txBody>
      </p:sp>
      <p:sp>
        <p:nvSpPr>
          <p:cNvPr id="30723" name="Rectangle 3"/>
          <p:cNvSpPr>
            <a:spLocks noGrp="1" noChangeArrowheads="1"/>
          </p:cNvSpPr>
          <p:nvPr>
            <p:ph type="body" idx="1"/>
          </p:nvPr>
        </p:nvSpPr>
        <p:spPr>
          <a:xfrm>
            <a:off x="381000" y="1295400"/>
            <a:ext cx="8229600" cy="5257800"/>
          </a:xfrm>
        </p:spPr>
        <p:txBody>
          <a:bodyPr/>
          <a:lstStyle/>
          <a:p>
            <a:pPr>
              <a:buFont typeface="Arial" charset="0"/>
              <a:buNone/>
            </a:pPr>
            <a:r>
              <a:rPr lang="en-CA" smtClean="0"/>
              <a:t>SUGGESTED ACTIVITIES:</a:t>
            </a:r>
          </a:p>
          <a:p>
            <a:pPr>
              <a:buFont typeface="Arial" charset="0"/>
              <a:buNone/>
            </a:pPr>
            <a:endParaRPr lang="en-CA" sz="1200" smtClean="0"/>
          </a:p>
          <a:p>
            <a:r>
              <a:rPr lang="en-CA" smtClean="0"/>
              <a:t>Explore the Uber Tool in more depth</a:t>
            </a:r>
          </a:p>
          <a:p>
            <a:r>
              <a:rPr lang="en-CA" smtClean="0"/>
              <a:t>Explore the Integer and Fraction Tools</a:t>
            </a:r>
          </a:p>
          <a:p>
            <a:r>
              <a:rPr lang="en-CA" smtClean="0"/>
              <a:t>Explore the Integers CLIP</a:t>
            </a:r>
          </a:p>
          <a:p>
            <a:r>
              <a:rPr lang="en-CA" smtClean="0"/>
              <a:t>Explore the Linear Growing Pattern CLIP</a:t>
            </a:r>
          </a:p>
          <a:p>
            <a:r>
              <a:rPr lang="en-CA" smtClean="0"/>
              <a:t>Explore Fraction CLIP</a:t>
            </a:r>
          </a:p>
          <a:p>
            <a:r>
              <a:rPr lang="en-CA" smtClean="0"/>
              <a:t>Explore the Trig CLIP</a:t>
            </a:r>
          </a:p>
          <a:p>
            <a:endParaRPr lang="en-CA" smtClean="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solidFill>
                  <a:srgbClr val="FF0000"/>
                </a:solidFill>
              </a:rPr>
              <a:t>Action: Parallel Task </a:t>
            </a:r>
            <a:br>
              <a:rPr lang="en-US" smtClean="0">
                <a:solidFill>
                  <a:srgbClr val="FF0000"/>
                </a:solidFill>
              </a:rPr>
            </a:br>
            <a:r>
              <a:rPr lang="en-US" sz="2800" smtClean="0">
                <a:solidFill>
                  <a:srgbClr val="FF0000"/>
                </a:solidFill>
              </a:rPr>
              <a:t>We need our memory sticks!!</a:t>
            </a:r>
            <a:endParaRPr lang="en-US" sz="2800" smtClean="0"/>
          </a:p>
        </p:txBody>
      </p:sp>
      <p:graphicFrame>
        <p:nvGraphicFramePr>
          <p:cNvPr id="5" name="Content Placeholder 4"/>
          <p:cNvGraphicFramePr>
            <a:graphicFrameLocks noGrp="1"/>
          </p:cNvGraphicFramePr>
          <p:nvPr>
            <p:ph idx="1"/>
          </p:nvPr>
        </p:nvGraphicFramePr>
        <p:xfrm>
          <a:off x="345831" y="1524000"/>
          <a:ext cx="8534400" cy="2590800"/>
        </p:xfrm>
        <a:graphic>
          <a:graphicData uri="http://schemas.openxmlformats.org/drawingml/2006/table">
            <a:tbl>
              <a:tblPr firstRow="1" bandRow="1">
                <a:tableStyleId>{5C22544A-7EE6-4342-B048-85BDC9FD1C3A}</a:tableStyleId>
              </a:tblPr>
              <a:tblGrid>
                <a:gridCol w="2844800"/>
                <a:gridCol w="2844800"/>
                <a:gridCol w="2844800"/>
              </a:tblGrid>
              <a:tr h="370840">
                <a:tc>
                  <a:txBody>
                    <a:bodyPr/>
                    <a:lstStyle/>
                    <a:p>
                      <a:r>
                        <a:rPr lang="en-US" dirty="0" smtClean="0"/>
                        <a:t>Task A:</a:t>
                      </a:r>
                      <a:endParaRPr lang="en-US" dirty="0"/>
                    </a:p>
                  </a:txBody>
                  <a:tcPr/>
                </a:tc>
                <a:tc>
                  <a:txBody>
                    <a:bodyPr/>
                    <a:lstStyle/>
                    <a:p>
                      <a:r>
                        <a:rPr lang="en-US" dirty="0" smtClean="0"/>
                        <a:t>Task B: *</a:t>
                      </a:r>
                      <a:endParaRPr lang="en-US" dirty="0"/>
                    </a:p>
                  </a:txBody>
                  <a:tcPr/>
                </a:tc>
                <a:tc>
                  <a:txBody>
                    <a:bodyPr/>
                    <a:lstStyle/>
                    <a:p>
                      <a:r>
                        <a:rPr lang="en-US" dirty="0" smtClean="0"/>
                        <a:t>Task C:</a:t>
                      </a:r>
                      <a:endParaRPr lang="en-US" dirty="0"/>
                    </a:p>
                  </a:txBody>
                  <a:tcPr/>
                </a:tc>
              </a:tr>
              <a:tr h="2219960">
                <a:tc>
                  <a:txBody>
                    <a:bodyPr/>
                    <a:lstStyle/>
                    <a:p>
                      <a:endParaRPr lang="en-US" dirty="0"/>
                    </a:p>
                  </a:txBody>
                  <a:tcPr>
                    <a:blipFill rotWithShape="1">
                      <a:blip r:embed="rId3"/>
                      <a:stretch>
                        <a:fillRect l="-214" t="-15714" r="-199786" b="-3810"/>
                      </a:stretch>
                    </a:blipFill>
                  </a:tcPr>
                </a:tc>
                <a:tc>
                  <a:txBody>
                    <a:bodyPr/>
                    <a:lstStyle/>
                    <a:p>
                      <a:r>
                        <a:rPr lang="en-US" dirty="0" smtClean="0"/>
                        <a:t>Select one of the Integer CLIPS tools.</a:t>
                      </a:r>
                    </a:p>
                    <a:p>
                      <a:r>
                        <a:rPr lang="en-US" dirty="0" smtClean="0"/>
                        <a:t>Model</a:t>
                      </a:r>
                      <a:r>
                        <a:rPr lang="en-US" baseline="0" dirty="0" smtClean="0"/>
                        <a:t> an operation question using this tool.</a:t>
                      </a:r>
                    </a:p>
                    <a:p>
                      <a:endParaRPr lang="en-US" dirty="0" smtClean="0"/>
                    </a:p>
                    <a:p>
                      <a:r>
                        <a:rPr lang="en-US" dirty="0" err="1" smtClean="0"/>
                        <a:t>Eg</a:t>
                      </a:r>
                      <a:r>
                        <a:rPr lang="en-US" dirty="0" smtClean="0"/>
                        <a:t>. -3 + 7 </a:t>
                      </a:r>
                    </a:p>
                    <a:p>
                      <a:endParaRPr lang="en-US" dirty="0" smtClean="0"/>
                    </a:p>
                  </a:txBody>
                  <a:tcPr/>
                </a:tc>
                <a:tc>
                  <a:txBody>
                    <a:bodyPr/>
                    <a:lstStyle/>
                    <a:p>
                      <a:r>
                        <a:rPr lang="en-US" dirty="0" smtClean="0"/>
                        <a:t>Explore some of the CLIPS activities</a:t>
                      </a:r>
                    </a:p>
                    <a:p>
                      <a:endParaRPr lang="en-US" dirty="0" smtClean="0"/>
                    </a:p>
                    <a:p>
                      <a:r>
                        <a:rPr lang="en-US" dirty="0" smtClean="0"/>
                        <a:t>Try:</a:t>
                      </a:r>
                      <a:r>
                        <a:rPr lang="en-US" baseline="0" dirty="0" smtClean="0"/>
                        <a:t>  </a:t>
                      </a:r>
                    </a:p>
                    <a:p>
                      <a:r>
                        <a:rPr lang="en-US" baseline="0" dirty="0" smtClean="0"/>
                        <a:t>Representations of Linear Growing Patterns   or  </a:t>
                      </a:r>
                    </a:p>
                    <a:p>
                      <a:r>
                        <a:rPr lang="en-US" baseline="0" dirty="0" smtClean="0"/>
                        <a:t>Periodic &amp; Sine Functions</a:t>
                      </a:r>
                    </a:p>
                  </a:txBody>
                  <a:tcPr/>
                </a:tc>
              </a:tr>
            </a:tbl>
          </a:graphicData>
        </a:graphic>
      </p:graphicFrame>
      <p:sp>
        <p:nvSpPr>
          <p:cNvPr id="25603" name="Slide Number Placeholder 3"/>
          <p:cNvSpPr>
            <a:spLocks noGrp="1"/>
          </p:cNvSpPr>
          <p:nvPr>
            <p:ph type="sldNum" sz="quarter" idx="10"/>
          </p:nvPr>
        </p:nvSpPr>
        <p:spPr>
          <a:noFill/>
          <a:ln w="9525"/>
        </p:spPr>
        <p:txBody>
          <a:bodyPr/>
          <a:lstStyle/>
          <a:p>
            <a:fld id="{6FF3D0F1-28FD-4380-B1CE-F55E645DB3D6}" type="slidenum">
              <a:rPr lang="en-US" smtClean="0">
                <a:latin typeface="Arial" charset="0"/>
                <a:cs typeface="Arial" charset="0"/>
                <a:sym typeface="Arial" charset="0"/>
              </a:rPr>
              <a:pPr/>
              <a:t>8</a:t>
            </a:fld>
            <a:endParaRPr lang="en-US" smtClean="0">
              <a:latin typeface="Arial" charset="0"/>
              <a:cs typeface="Arial" charset="0"/>
              <a:sym typeface="Arial" charset="0"/>
            </a:endParaRPr>
          </a:p>
        </p:txBody>
      </p:sp>
      <p:sp>
        <p:nvSpPr>
          <p:cNvPr id="25604" name="TextBox 5"/>
          <p:cNvSpPr txBox="1">
            <a:spLocks noChangeArrowheads="1"/>
          </p:cNvSpPr>
          <p:nvPr/>
        </p:nvSpPr>
        <p:spPr bwMode="auto">
          <a:xfrm>
            <a:off x="349250" y="4572000"/>
            <a:ext cx="8077200" cy="1200150"/>
          </a:xfrm>
          <a:prstGeom prst="rect">
            <a:avLst/>
          </a:prstGeom>
          <a:noFill/>
          <a:ln w="9525">
            <a:noFill/>
            <a:miter lim="800000"/>
            <a:headEnd/>
            <a:tailEnd/>
          </a:ln>
        </p:spPr>
        <p:txBody>
          <a:bodyPr>
            <a:spAutoFit/>
          </a:bodyPr>
          <a:lstStyle/>
          <a:p>
            <a:r>
              <a:rPr lang="en-US" sz="1800"/>
              <a:t>*To explore these tools, which are still in development mode, you will need to open the file “</a:t>
            </a:r>
            <a:r>
              <a:rPr lang="en-US" sz="1800">
                <a:ea typeface="ＭＳ Ｐゴシック"/>
                <a:cs typeface="ＭＳ Ｐゴシック"/>
              </a:rPr>
              <a:t>CLIPS_ToolsDevPod.swf” found in the Tools folder, inside the CLIPS folder </a:t>
            </a:r>
            <a:r>
              <a:rPr lang="en-US" sz="1800"/>
              <a:t> from your memory stick </a:t>
            </a:r>
            <a:endParaRPr lang="en-US" sz="1800">
              <a:ea typeface="ＭＳ Ｐゴシック"/>
              <a:cs typeface="ＭＳ Ｐゴシック"/>
            </a:endParaRPr>
          </a:p>
          <a:p>
            <a:r>
              <a:rPr lang="en-US" sz="1800"/>
              <a:t>.</a:t>
            </a:r>
          </a:p>
        </p:txBody>
      </p:sp>
      <p:sp>
        <p:nvSpPr>
          <p:cNvPr id="2" name="TextBox 1"/>
          <p:cNvSpPr txBox="1"/>
          <p:nvPr/>
        </p:nvSpPr>
        <p:spPr>
          <a:xfrm>
            <a:off x="374650" y="4113213"/>
            <a:ext cx="8464550" cy="400050"/>
          </a:xfrm>
          <a:prstGeom prst="rect">
            <a:avLst/>
          </a:prstGeom>
          <a:solidFill>
            <a:schemeClr val="accent1"/>
          </a:solidFill>
        </p:spPr>
        <p:style>
          <a:lnRef idx="2">
            <a:schemeClr val="accent1"/>
          </a:lnRef>
          <a:fillRef idx="1">
            <a:schemeClr val="lt1"/>
          </a:fillRef>
          <a:effectRef idx="0">
            <a:schemeClr val="accent1"/>
          </a:effectRef>
          <a:fontRef idx="minor">
            <a:schemeClr val="dk1"/>
          </a:fontRef>
        </p:style>
        <p:txBody>
          <a:bodyPr>
            <a:spAutoFit/>
          </a:bodyPr>
          <a:lstStyle/>
          <a:p>
            <a:pPr>
              <a:defRPr/>
            </a:pPr>
            <a:r>
              <a:rPr lang="en-US" sz="2000" dirty="0">
                <a:sym typeface="Arial" pitchFamily="34" charset="0"/>
              </a:rPr>
              <a:t>Try </a:t>
            </a:r>
            <a:r>
              <a:rPr lang="en-US" sz="2000" dirty="0" err="1">
                <a:sym typeface="Arial" pitchFamily="34" charset="0"/>
              </a:rPr>
              <a:t>modelling</a:t>
            </a:r>
            <a:r>
              <a:rPr lang="en-US" sz="2000" dirty="0">
                <a:sym typeface="Arial" pitchFamily="34" charset="0"/>
              </a:rPr>
              <a:t> the same question using a different tool.</a:t>
            </a:r>
            <a:endParaRPr lang="en-US" sz="2000" dirty="0">
              <a:sym typeface="Arial" pitchFamily="34"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CA" smtClean="0"/>
              <a:t>Your Mission</a:t>
            </a:r>
            <a:endParaRPr lang="en-US" smtClean="0"/>
          </a:p>
        </p:txBody>
      </p:sp>
      <p:sp>
        <p:nvSpPr>
          <p:cNvPr id="31747" name="Rectangle 3"/>
          <p:cNvSpPr>
            <a:spLocks noGrp="1" noChangeArrowheads="1"/>
          </p:cNvSpPr>
          <p:nvPr>
            <p:ph type="body" idx="1"/>
          </p:nvPr>
        </p:nvSpPr>
        <p:spPr>
          <a:xfrm>
            <a:off x="457200" y="1219200"/>
            <a:ext cx="8229600" cy="5257800"/>
          </a:xfrm>
        </p:spPr>
        <p:txBody>
          <a:bodyPr/>
          <a:lstStyle/>
          <a:p>
            <a:r>
              <a:rPr lang="en-CA" sz="2400" smtClean="0"/>
              <a:t>Explore</a:t>
            </a:r>
          </a:p>
          <a:p>
            <a:r>
              <a:rPr lang="en-CA" sz="2400" smtClean="0"/>
              <a:t>Post to the Cool CLIPS Collection at CAMPPP </a:t>
            </a:r>
          </a:p>
          <a:p>
            <a:pPr lvl="1"/>
            <a:r>
              <a:rPr lang="en-CA" sz="2400" smtClean="0"/>
              <a:t>Course</a:t>
            </a:r>
          </a:p>
          <a:p>
            <a:pPr lvl="1"/>
            <a:r>
              <a:rPr lang="en-CA" sz="2400" smtClean="0"/>
              <a:t>Which Clip/Segment/Tool</a:t>
            </a:r>
          </a:p>
          <a:p>
            <a:pPr lvl="1"/>
            <a:r>
              <a:rPr lang="en-CA" sz="2400" smtClean="0"/>
              <a:t>Helping Struggling Students CLIPS Feature (see back wall)</a:t>
            </a:r>
          </a:p>
          <a:p>
            <a:pPr lvl="1"/>
            <a:r>
              <a:rPr lang="en-CA" sz="2400" smtClean="0"/>
              <a:t>How can it be implemented (e.g., whole class, small group at lunch, Student Success, Homework, Resource Room etc.)</a:t>
            </a:r>
          </a:p>
          <a:p>
            <a:r>
              <a:rPr lang="en-CA" sz="2800" smtClean="0"/>
              <a:t>These will be typed and posted on the Wiki</a:t>
            </a:r>
            <a:endParaRPr lang="en-US" sz="2800" smtClean="0"/>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Math CAMPPP 2011&amp;quot;&quot;/&gt;&lt;property id=&quot;20307&quot; value=&quot;256&quot;/&gt;&lt;/object&gt;&lt;object type=&quot;3&quot; unique_id=&quot;10005&quot;&gt;&lt;property id=&quot;20148&quot; value=&quot;5&quot;/&gt;&lt;property id=&quot;20300&quot; value=&quot;Slide 2 - &amp;quot;Algebraic Thinking ~Session #4&amp;quot;&quot;/&gt;&lt;property id=&quot;20307&quot; value=&quot;262&quot;/&gt;&lt;/object&gt;&lt;object type=&quot;3&quot; unique_id=&quot;10006&quot;&gt;&lt;property id=&quot;20148&quot; value=&quot;5&quot;/&gt;&lt;property id=&quot;20300&quot; value=&quot;Slide 3 - &amp;quot;Minds On:  Graffiti&amp;quot;&quot;/&gt;&lt;property id=&quot;20307&quot; value=&quot;263&quot;/&gt;&lt;/object&gt;&lt;object type=&quot;3&quot; unique_id=&quot;10007&quot;&gt;&lt;property id=&quot;20148&quot; value=&quot;5&quot;/&gt;&lt;property id=&quot;20300&quot; value=&quot;Slide 4 - &amp;quot;Minds On:  Features of CLIPS&amp;quot;&quot;/&gt;&lt;property id=&quot;20307&quot; value=&quot;264&quot;/&gt;&lt;/object&gt;&lt;object type=&quot;3&quot; unique_id=&quot;10050&quot;&gt;&lt;property id=&quot;20148&quot; value=&quot;5&quot;/&gt;&lt;property id=&quot;20300&quot; value=&quot;Slide 5 - &amp;quot;Action:  &amp;#x0D;&amp;#x0A;Exploring Different Representations Tool&amp;quot;&quot;/&gt;&lt;property id=&quot;20307&quot; value=&quot;265&quot;/&gt;&lt;/object&gt;&lt;object type=&quot;3&quot; unique_id=&quot;10093&quot;&gt;&lt;property id=&quot;20148&quot; value=&quot;5&quot;/&gt;&lt;property id=&quot;20300&quot; value=&quot;Slide 6 - &amp;quot;Action:  &amp;#x0D;&amp;#x0A;Exploring Different Representations Tool&amp;quot;&quot;/&gt;&lt;property id=&quot;20307&quot; value=&quot;266&quot;/&gt;&lt;/object&gt;&lt;object type=&quot;3&quot; unique_id=&quot;10094&quot;&gt;&lt;property id=&quot;20148&quot; value=&quot;5&quot;/&gt;&lt;property id=&quot;20300&quot; value=&quot;Slide 7 - &amp;quot;Action: Parallel Task&amp;quot;&quot;/&gt;&lt;property id=&quot;20307&quot; value=&quot;267&quot;/&gt;&lt;/object&gt;&lt;object type=&quot;3&quot; unique_id=&quot;10095&quot;&gt;&lt;property id=&quot;20148&quot; value=&quot;5&quot;/&gt;&lt;property id=&quot;20300&quot; value=&quot;Slide 8 - &amp;quot;Consolidate: Sharing&amp;quot;&quot;/&gt;&lt;property id=&quot;20307&quot; value=&quot;268&quot;/&gt;&lt;/object&gt;&lt;object type=&quot;3&quot; unique_id=&quot;10096&quot;&gt;&lt;property id=&quot;20148&quot; value=&quot;5&quot;/&gt;&lt;property id=&quot;20300&quot; value=&quot;Slide 9 - &amp;quot;Consolidate: Reflection&amp;quot;&quot;/&gt;&lt;property id=&quot;20307&quot; value=&quot;269&quot;/&gt;&lt;/object&gt;&lt;/object&gt;&lt;/object&gt;&lt;/database&gt;"/>
  <p:tag name="SECTOMILLISECCONVERTED" val="1"/>
</p:tagLst>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493</TotalTime>
  <Pages>0</Pages>
  <Words>921</Words>
  <Characters>0</Characters>
  <Application>Microsoft Office PowerPoint</Application>
  <PresentationFormat>On-screen Show (4:3)</PresentationFormat>
  <Lines>0</Lines>
  <Paragraphs>129</Paragraphs>
  <Slides>11</Slides>
  <Notes>8</Notes>
  <HiddenSlides>2</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11</vt:i4>
      </vt:variant>
    </vt:vector>
  </HeadingPairs>
  <TitlesOfParts>
    <vt:vector size="17" baseType="lpstr">
      <vt:lpstr>Arial</vt:lpstr>
      <vt:lpstr>ヒラギノ角ゴ ProN W3</vt:lpstr>
      <vt:lpstr>ＭＳ Ｐゴシック</vt:lpstr>
      <vt:lpstr>Tahoma</vt:lpstr>
      <vt:lpstr>Calibri</vt:lpstr>
      <vt:lpstr>2_Default Design</vt:lpstr>
      <vt:lpstr>Math CAMPPP 2011</vt:lpstr>
      <vt:lpstr>Algebraic Thinking ~Session #4</vt:lpstr>
      <vt:lpstr>Minds On:  Graffiti</vt:lpstr>
      <vt:lpstr>Minds On:  Features of CLIPS (see poster at back of room)</vt:lpstr>
      <vt:lpstr>Action:   Exploring Different Representations Tool</vt:lpstr>
      <vt:lpstr>Action:   Exploring Different Representations Tool</vt:lpstr>
      <vt:lpstr>Action – Exploring CLIPS (50 min)</vt:lpstr>
      <vt:lpstr>Action: Parallel Task  We need our memory sticks!!</vt:lpstr>
      <vt:lpstr>Your Mission</vt:lpstr>
      <vt:lpstr>Consolidate: Reflection</vt:lpstr>
      <vt:lpstr>Consolidate: Exit Card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&lt;Title&gt;</dc:title>
  <dc:subject/>
  <dc:creator>CSC</dc:creator>
  <cp:keywords/>
  <dc:description/>
  <cp:lastModifiedBy>Cheryl</cp:lastModifiedBy>
  <cp:revision>28</cp:revision>
  <dcterms:modified xsi:type="dcterms:W3CDTF">2011-08-17T01:01:38Z</dcterms:modified>
</cp:coreProperties>
</file>